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media/image4.jpg" ContentType="image/png"/>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5" r:id="rId3"/>
  </p:sldMasterIdLst>
  <p:notesMasterIdLst>
    <p:notesMasterId r:id="rId22"/>
  </p:notesMasterIdLst>
  <p:sldIdLst>
    <p:sldId id="274" r:id="rId4"/>
    <p:sldId id="257" r:id="rId5"/>
    <p:sldId id="276" r:id="rId6"/>
    <p:sldId id="277" r:id="rId7"/>
    <p:sldId id="278" r:id="rId8"/>
    <p:sldId id="280" r:id="rId9"/>
    <p:sldId id="279" r:id="rId10"/>
    <p:sldId id="275" r:id="rId11"/>
    <p:sldId id="281" r:id="rId12"/>
    <p:sldId id="283" r:id="rId13"/>
    <p:sldId id="282" r:id="rId14"/>
    <p:sldId id="284" r:id="rId15"/>
    <p:sldId id="285" r:id="rId16"/>
    <p:sldId id="286" r:id="rId17"/>
    <p:sldId id="287" r:id="rId18"/>
    <p:sldId id="288" r:id="rId19"/>
    <p:sldId id="289" r:id="rId20"/>
    <p:sldId id="270"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38"/>
    <p:restoredTop sz="94505"/>
  </p:normalViewPr>
  <p:slideViewPr>
    <p:cSldViewPr snapToGrid="0" snapToObjects="1" showGuides="1">
      <p:cViewPr varScale="1">
        <p:scale>
          <a:sx n="120" d="100"/>
          <a:sy n="120" d="100"/>
        </p:scale>
        <p:origin x="1632" y="176"/>
      </p:cViewPr>
      <p:guideLst>
        <p:guide orient="horz" pos="213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424C9-F67F-154C-A471-E65ED23308F5}" type="datetimeFigureOut">
              <a:rPr kumimoji="1" lang="zh-CN" altLang="en-US" smtClean="0"/>
              <a:t>2019/1/16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2A2E5F-BF5C-A040-8028-7CA9BACECF1A}" type="slidenum">
              <a:rPr kumimoji="1" lang="zh-CN" altLang="en-US" smtClean="0"/>
              <a:t>‹#›</a:t>
            </a:fld>
            <a:endParaRPr kumimoji="1" lang="zh-CN" altLang="en-US"/>
          </a:p>
        </p:txBody>
      </p:sp>
    </p:spTree>
    <p:extLst>
      <p:ext uri="{BB962C8B-B14F-4D97-AF65-F5344CB8AC3E}">
        <p14:creationId xmlns:p14="http://schemas.microsoft.com/office/powerpoint/2010/main" val="1373004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44" y="0"/>
            <a:ext cx="9145075" cy="6858000"/>
          </a:xfrm>
          <a:prstGeom prst="rect">
            <a:avLst/>
          </a:prstGeom>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47602" y="911492"/>
            <a:ext cx="7622831" cy="593682"/>
          </a:xfrm>
          <a:prstGeom prst="rect">
            <a:avLst/>
          </a:prstGeom>
        </p:spPr>
        <p:txBody>
          <a:bodyPr anchor="b"/>
          <a:lstStyle>
            <a:lvl1pPr algn="l">
              <a:defRPr sz="3600" b="1" i="0">
                <a:solidFill>
                  <a:srgbClr val="47B556"/>
                </a:solidFill>
                <a:latin typeface="Microsoft YaHei" charset="-122"/>
                <a:ea typeface="Microsoft YaHei" charset="-122"/>
                <a:cs typeface="Microsoft YaHei" charset="-122"/>
              </a:defRPr>
            </a:lvl1pPr>
          </a:lstStyle>
          <a:p>
            <a:r>
              <a:rPr lang="zh-CN" altLang="en-US" dirty="0"/>
              <a:t>目录</a:t>
            </a:r>
            <a:endParaRPr lang="en-US" dirty="0"/>
          </a:p>
        </p:txBody>
      </p:sp>
      <p:cxnSp>
        <p:nvCxnSpPr>
          <p:cNvPr id="4" name="Straight Connector 18"/>
          <p:cNvCxnSpPr/>
          <p:nvPr userDrawn="1"/>
        </p:nvCxnSpPr>
        <p:spPr>
          <a:xfrm>
            <a:off x="985774" y="1625189"/>
            <a:ext cx="327560" cy="0"/>
          </a:xfrm>
          <a:prstGeom prst="line">
            <a:avLst/>
          </a:prstGeom>
          <a:ln w="38100">
            <a:solidFill>
              <a:srgbClr val="47B556"/>
            </a:solidFill>
          </a:ln>
        </p:spPr>
        <p:style>
          <a:lnRef idx="1">
            <a:schemeClr val="accent1"/>
          </a:lnRef>
          <a:fillRef idx="0">
            <a:schemeClr val="accent1"/>
          </a:fillRef>
          <a:effectRef idx="0">
            <a:schemeClr val="accent1"/>
          </a:effectRef>
          <a:fontRef idx="minor">
            <a:schemeClr val="tx1"/>
          </a:fontRef>
        </p:style>
      </p:cxnSp>
      <p:sp>
        <p:nvSpPr>
          <p:cNvPr id="5" name="Text Placeholder 20"/>
          <p:cNvSpPr>
            <a:spLocks noGrp="1"/>
          </p:cNvSpPr>
          <p:nvPr>
            <p:ph type="body" sz="quarter" idx="12" hasCustomPrompt="1"/>
          </p:nvPr>
        </p:nvSpPr>
        <p:spPr>
          <a:xfrm>
            <a:off x="985774" y="1829137"/>
            <a:ext cx="7516221" cy="430213"/>
          </a:xfrm>
          <a:prstGeom prst="rect">
            <a:avLst/>
          </a:prstGeom>
        </p:spPr>
        <p:txBody>
          <a:bodyPr lIns="0" tIns="0" rIns="0" bIns="0">
            <a:noAutofit/>
          </a:bodyPr>
          <a:lstStyle>
            <a:lvl1pPr marL="0" indent="0">
              <a:lnSpc>
                <a:spcPts val="1700"/>
              </a:lnSpc>
              <a:spcBef>
                <a:spcPts val="0"/>
              </a:spcBef>
              <a:buFont typeface="Arial" panose="020B0604020202020204" pitchFamily="34" charset="0"/>
              <a:buNone/>
              <a:defRPr sz="1400" b="0" i="0" spc="100" baseline="0">
                <a:solidFill>
                  <a:schemeClr val="bg1"/>
                </a:solidFill>
                <a:latin typeface="Microsoft YaHei Light" charset="-122"/>
                <a:ea typeface="Microsoft YaHei Light" charset="-122"/>
                <a:cs typeface="Microsoft YaHei Light" charset="-122"/>
              </a:defRPr>
            </a:lvl1pPr>
            <a:lvl2pPr marL="457200" indent="0">
              <a:buFont typeface="Arial" panose="020B0604020202020204" pitchFamily="34" charset="0"/>
              <a:buNone/>
              <a:defRPr sz="1100">
                <a:solidFill>
                  <a:schemeClr val="bg2"/>
                </a:solidFill>
              </a:defRPr>
            </a:lvl2pPr>
            <a:lvl3pPr marL="914400" indent="0">
              <a:buFont typeface="Arial" panose="020B0604020202020204" pitchFamily="34" charset="0"/>
              <a:buNone/>
              <a:defRPr sz="1100">
                <a:solidFill>
                  <a:schemeClr val="bg2"/>
                </a:solidFill>
              </a:defRPr>
            </a:lvl3pPr>
            <a:lvl4pPr marL="1371600" indent="0">
              <a:buFont typeface="Arial" panose="020B0604020202020204" pitchFamily="34" charset="0"/>
              <a:buNone/>
              <a:defRPr sz="1100">
                <a:solidFill>
                  <a:schemeClr val="bg2"/>
                </a:solidFill>
              </a:defRPr>
            </a:lvl4pPr>
            <a:lvl5pPr marL="1828800" indent="0">
              <a:buFont typeface="Arial" panose="020B0604020202020204" pitchFamily="34" charset="0"/>
              <a:buNone/>
              <a:defRPr sz="1100">
                <a:solidFill>
                  <a:schemeClr val="bg2"/>
                </a:solidFill>
              </a:defRPr>
            </a:lvl5pPr>
          </a:lstStyle>
          <a:p>
            <a:pPr lvl="0"/>
            <a:r>
              <a:rPr lang="en-US" dirty="0"/>
              <a:t>Insert Your Text Here</a:t>
            </a:r>
          </a:p>
        </p:txBody>
      </p:sp>
      <p:sp>
        <p:nvSpPr>
          <p:cNvPr id="6" name="Text Placeholder 22"/>
          <p:cNvSpPr>
            <a:spLocks noGrp="1"/>
          </p:cNvSpPr>
          <p:nvPr>
            <p:ph type="body" sz="quarter" idx="13" hasCustomPrompt="1"/>
          </p:nvPr>
        </p:nvSpPr>
        <p:spPr>
          <a:xfrm>
            <a:off x="985774" y="2647507"/>
            <a:ext cx="7516221" cy="3115983"/>
          </a:xfrm>
          <a:prstGeom prst="rect">
            <a:avLst/>
          </a:prstGeom>
        </p:spPr>
        <p:txBody>
          <a:bodyPr lIns="0" tIns="0" rIns="0" bIns="0" numCol="2" spcCol="360000">
            <a:noAutofit/>
          </a:bodyPr>
          <a:lstStyle>
            <a:lvl1pPr marL="342900" indent="-342900">
              <a:lnSpc>
                <a:spcPct val="150000"/>
              </a:lnSpc>
              <a:spcBef>
                <a:spcPts val="1300"/>
              </a:spcBef>
              <a:buFont typeface="+mj-lt"/>
              <a:buAutoNum type="arabicPeriod"/>
              <a:defRPr sz="1600" b="0" i="0" spc="100" baseline="0">
                <a:solidFill>
                  <a:schemeClr val="bg1"/>
                </a:solidFill>
                <a:latin typeface="Microsoft YaHei" charset="-122"/>
                <a:ea typeface="Microsoft YaHei" charset="-122"/>
                <a:cs typeface="Microsoft YaHei" charset="-122"/>
              </a:defRPr>
            </a:lvl1pPr>
            <a:lvl2pPr>
              <a:defRPr sz="1400"/>
            </a:lvl2pPr>
            <a:lvl3pPr>
              <a:defRPr sz="1400"/>
            </a:lvl3pPr>
            <a:lvl4pPr>
              <a:defRPr sz="1400"/>
            </a:lvl4pPr>
            <a:lvl5pPr>
              <a:defRPr sz="1400"/>
            </a:lvl5pPr>
          </a:lstStyle>
          <a:p>
            <a:pPr lvl="0"/>
            <a:r>
              <a:rPr lang="zh-CN" altLang="en-US" dirty="0"/>
              <a:t>在此处编辑目录内容</a:t>
            </a:r>
            <a:endParaRPr lang="en-US" dirty="0"/>
          </a:p>
        </p:txBody>
      </p:sp>
    </p:spTree>
    <p:extLst>
      <p:ext uri="{BB962C8B-B14F-4D97-AF65-F5344CB8AC3E}">
        <p14:creationId xmlns:p14="http://schemas.microsoft.com/office/powerpoint/2010/main" val="188204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模块概要">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971261" y="1532302"/>
            <a:ext cx="7201477" cy="1664224"/>
          </a:xfrm>
          <a:prstGeom prst="rect">
            <a:avLst/>
          </a:prstGeom>
        </p:spPr>
        <p:txBody>
          <a:bodyPr anchor="b"/>
          <a:lstStyle>
            <a:lvl1pPr algn="ctr">
              <a:lnSpc>
                <a:spcPts val="4300"/>
              </a:lnSpc>
              <a:defRPr sz="4000" b="1" i="0" spc="300" baseline="0">
                <a:solidFill>
                  <a:schemeClr val="bg1"/>
                </a:solidFill>
                <a:latin typeface="Microsoft YaHei" charset="-122"/>
                <a:ea typeface="Microsoft YaHei" charset="-122"/>
                <a:cs typeface="Microsoft YaHei" charset="-122"/>
              </a:defRPr>
            </a:lvl1pPr>
          </a:lstStyle>
          <a:p>
            <a:r>
              <a:rPr lang="zh-CN" altLang="en-US" dirty="0"/>
              <a:t>点击编辑模块标题</a:t>
            </a:r>
            <a:endParaRPr lang="en-US" dirty="0"/>
          </a:p>
        </p:txBody>
      </p:sp>
      <p:cxnSp>
        <p:nvCxnSpPr>
          <p:cNvPr id="8" name="Straight Connector 36"/>
          <p:cNvCxnSpPr/>
          <p:nvPr userDrawn="1"/>
        </p:nvCxnSpPr>
        <p:spPr>
          <a:xfrm>
            <a:off x="4418810" y="3414977"/>
            <a:ext cx="306378" cy="0"/>
          </a:xfrm>
          <a:prstGeom prst="line">
            <a:avLst/>
          </a:prstGeom>
          <a:ln w="38100">
            <a:solidFill>
              <a:srgbClr val="46B656"/>
            </a:solidFill>
          </a:ln>
        </p:spPr>
        <p:style>
          <a:lnRef idx="1">
            <a:schemeClr val="accent1"/>
          </a:lnRef>
          <a:fillRef idx="0">
            <a:schemeClr val="accent1"/>
          </a:fillRef>
          <a:effectRef idx="0">
            <a:schemeClr val="accent1"/>
          </a:effectRef>
          <a:fontRef idx="minor">
            <a:schemeClr val="tx1"/>
          </a:fontRef>
        </p:style>
      </p:cxnSp>
      <p:sp>
        <p:nvSpPr>
          <p:cNvPr id="9" name="Text Placeholder 38"/>
          <p:cNvSpPr>
            <a:spLocks noGrp="1"/>
          </p:cNvSpPr>
          <p:nvPr>
            <p:ph type="body" sz="quarter" idx="12" hasCustomPrompt="1"/>
          </p:nvPr>
        </p:nvSpPr>
        <p:spPr>
          <a:xfrm>
            <a:off x="971261" y="3671252"/>
            <a:ext cx="7201477" cy="996950"/>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charset="-122"/>
                <a:ea typeface="Microsoft YaHei" charset="-122"/>
                <a:cs typeface="Microsoft YaHei"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点击编辑模块概要</a:t>
            </a:r>
            <a:endParaRPr lang="en-US" dirty="0"/>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正文">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60508" y="439283"/>
            <a:ext cx="7422984"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6" name="Text Placeholder 38"/>
          <p:cNvSpPr>
            <a:spLocks noGrp="1"/>
          </p:cNvSpPr>
          <p:nvPr>
            <p:ph type="body" sz="quarter" idx="12" hasCustomPrompt="1"/>
          </p:nvPr>
        </p:nvSpPr>
        <p:spPr>
          <a:xfrm>
            <a:off x="860508" y="1266609"/>
            <a:ext cx="7422984"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
        <p:nvSpPr>
          <p:cNvPr id="10" name="Text Placeholder 38"/>
          <p:cNvSpPr>
            <a:spLocks noGrp="1"/>
          </p:cNvSpPr>
          <p:nvPr>
            <p:ph type="body" sz="quarter" idx="13" hasCustomPrompt="1"/>
          </p:nvPr>
        </p:nvSpPr>
        <p:spPr>
          <a:xfrm>
            <a:off x="860508" y="1828800"/>
            <a:ext cx="7422984" cy="4166505"/>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0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8"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
        <p:nvSpPr>
          <p:cNvPr id="9" name="Text Placeholder 38"/>
          <p:cNvSpPr>
            <a:spLocks noGrp="1"/>
          </p:cNvSpPr>
          <p:nvPr>
            <p:ph type="body" sz="quarter" idx="13" hasCustomPrompt="1"/>
          </p:nvPr>
        </p:nvSpPr>
        <p:spPr>
          <a:xfrm>
            <a:off x="860508" y="1828800"/>
            <a:ext cx="7422984" cy="1193369"/>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
        <p:nvSpPr>
          <p:cNvPr id="10" name="图片占位符 7"/>
          <p:cNvSpPr>
            <a:spLocks noGrp="1"/>
          </p:cNvSpPr>
          <p:nvPr>
            <p:ph type="pic" sz="quarter" idx="14"/>
          </p:nvPr>
        </p:nvSpPr>
        <p:spPr>
          <a:xfrm>
            <a:off x="860507" y="3204276"/>
            <a:ext cx="3649500" cy="2855562"/>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11" name="图片占位符 7"/>
          <p:cNvSpPr>
            <a:spLocks noGrp="1"/>
          </p:cNvSpPr>
          <p:nvPr>
            <p:ph type="pic" sz="quarter" idx="15"/>
          </p:nvPr>
        </p:nvSpPr>
        <p:spPr>
          <a:xfrm>
            <a:off x="4788977" y="3204276"/>
            <a:ext cx="3494515" cy="2855562"/>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sp>
        <p:nvSpPr>
          <p:cNvPr id="9" name="Text Placeholder 38"/>
          <p:cNvSpPr>
            <a:spLocks noGrp="1"/>
          </p:cNvSpPr>
          <p:nvPr>
            <p:ph type="body" sz="quarter" idx="13" hasCustomPrompt="1"/>
          </p:nvPr>
        </p:nvSpPr>
        <p:spPr>
          <a:xfrm>
            <a:off x="860507" y="2030278"/>
            <a:ext cx="3293039" cy="4091553"/>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
        <p:nvSpPr>
          <p:cNvPr id="11" name="图片占位符 7"/>
          <p:cNvSpPr>
            <a:spLocks noGrp="1"/>
          </p:cNvSpPr>
          <p:nvPr>
            <p:ph type="pic" sz="quarter" idx="15"/>
          </p:nvPr>
        </p:nvSpPr>
        <p:spPr>
          <a:xfrm>
            <a:off x="4479011" y="2030278"/>
            <a:ext cx="3804482" cy="4091553"/>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12"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13"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03">
    <p:spTree>
      <p:nvGrpSpPr>
        <p:cNvPr id="1" name=""/>
        <p:cNvGrpSpPr/>
        <p:nvPr/>
      </p:nvGrpSpPr>
      <p:grpSpPr>
        <a:xfrm>
          <a:off x="0" y="0"/>
          <a:ext cx="0" cy="0"/>
          <a:chOff x="0" y="0"/>
          <a:chExt cx="0" cy="0"/>
        </a:xfrm>
      </p:grpSpPr>
      <p:sp>
        <p:nvSpPr>
          <p:cNvPr id="9" name="Text Placeholder 38"/>
          <p:cNvSpPr>
            <a:spLocks noGrp="1"/>
          </p:cNvSpPr>
          <p:nvPr>
            <p:ph type="body" sz="quarter" idx="13" hasCustomPrompt="1"/>
          </p:nvPr>
        </p:nvSpPr>
        <p:spPr>
          <a:xfrm>
            <a:off x="4990455" y="2045776"/>
            <a:ext cx="3293038" cy="4091553"/>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
        <p:nvSpPr>
          <p:cNvPr id="11" name="图片占位符 7"/>
          <p:cNvSpPr>
            <a:spLocks noGrp="1"/>
          </p:cNvSpPr>
          <p:nvPr>
            <p:ph type="pic" sz="quarter" idx="15"/>
          </p:nvPr>
        </p:nvSpPr>
        <p:spPr>
          <a:xfrm>
            <a:off x="860507" y="2045776"/>
            <a:ext cx="3804485" cy="4091553"/>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6"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10"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04">
    <p:spTree>
      <p:nvGrpSpPr>
        <p:cNvPr id="1" name=""/>
        <p:cNvGrpSpPr/>
        <p:nvPr/>
      </p:nvGrpSpPr>
      <p:grpSpPr>
        <a:xfrm>
          <a:off x="0" y="0"/>
          <a:ext cx="0" cy="0"/>
          <a:chOff x="0" y="0"/>
          <a:chExt cx="0" cy="0"/>
        </a:xfrm>
      </p:grpSpPr>
      <p:sp>
        <p:nvSpPr>
          <p:cNvPr id="11" name="图片占位符 7"/>
          <p:cNvSpPr>
            <a:spLocks noGrp="1"/>
          </p:cNvSpPr>
          <p:nvPr>
            <p:ph type="pic" sz="quarter" idx="15"/>
          </p:nvPr>
        </p:nvSpPr>
        <p:spPr>
          <a:xfrm>
            <a:off x="860507" y="2045776"/>
            <a:ext cx="7422985" cy="4091553"/>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6"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10"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44" y="0"/>
            <a:ext cx="9145075" cy="6858000"/>
          </a:xfrm>
          <a:prstGeom prst="rect">
            <a:avLst/>
          </a:prstGeom>
        </p:spPr>
      </p:pic>
    </p:spTree>
    <p:extLst>
      <p:ext uri="{BB962C8B-B14F-4D97-AF65-F5344CB8AC3E}">
        <p14:creationId xmlns:p14="http://schemas.microsoft.com/office/powerpoint/2010/main" val="5564039"/>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theme" Target="../theme/theme3.xml"/><Relationship Id="rId8" Type="http://schemas.openxmlformats.org/officeDocument/2006/relationships/image" Target="../media/image1.jpg"/><Relationship Id="rId9" Type="http://schemas.openxmlformats.org/officeDocument/2006/relationships/image" Target="../media/image4.jp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7194"/>
          </a:xfrm>
          <a:prstGeom prst="rect">
            <a:avLst/>
          </a:prstGeom>
        </p:spPr>
      </p:pic>
    </p:spTree>
    <p:extLst>
      <p:ext uri="{BB962C8B-B14F-4D97-AF65-F5344CB8AC3E}">
        <p14:creationId xmlns:p14="http://schemas.microsoft.com/office/powerpoint/2010/main" val="6169328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alphaModFix amt="50000"/>
            <a:lum/>
          </a:blip>
          <a:srcRect/>
          <a:stretch>
            <a:fillRect/>
          </a:stretch>
        </a:blipFill>
        <a:effectLst/>
      </p:bgPr>
    </p:bg>
    <p:spTree>
      <p:nvGrpSpPr>
        <p:cNvPr id="1" name=""/>
        <p:cNvGrpSpPr/>
        <p:nvPr/>
      </p:nvGrpSpPr>
      <p:grpSpPr>
        <a:xfrm>
          <a:off x="0" y="0"/>
          <a:ext cx="0" cy="0"/>
          <a:chOff x="0" y="0"/>
          <a:chExt cx="0" cy="0"/>
        </a:xfrm>
      </p:grpSpPr>
      <p:pic>
        <p:nvPicPr>
          <p:cNvPr id="22" name="图片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45" y="0"/>
            <a:ext cx="9145073" cy="6857999"/>
          </a:xfrm>
          <a:prstGeom prst="rect">
            <a:avLst/>
          </a:prstGeom>
        </p:spPr>
      </p:pic>
    </p:spTree>
    <p:extLst>
      <p:ext uri="{BB962C8B-B14F-4D97-AF65-F5344CB8AC3E}">
        <p14:creationId xmlns:p14="http://schemas.microsoft.com/office/powerpoint/2010/main" val="950779332"/>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50000"/>
            <a:lum/>
          </a:blip>
          <a:srcRect/>
          <a:stretch>
            <a:fillRect/>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8AA85C6B-1DFB-0A4A-97C4-8791E838E614}"/>
              </a:ext>
            </a:extLst>
          </p:cNvPr>
          <p:cNvPicPr>
            <a:picLocks noChangeAspect="1"/>
          </p:cNvPicPr>
          <p:nvPr userDrawn="1"/>
        </p:nvPicPr>
        <p:blipFill>
          <a:blip r:embed="rId9"/>
          <a:stretch>
            <a:fillRect/>
          </a:stretch>
        </p:blipFill>
        <p:spPr>
          <a:xfrm>
            <a:off x="6714988" y="271763"/>
            <a:ext cx="2147657" cy="244052"/>
          </a:xfrm>
          <a:prstGeom prst="rect">
            <a:avLst/>
          </a:prstGeom>
        </p:spPr>
      </p:pic>
    </p:spTree>
    <p:extLst>
      <p:ext uri="{BB962C8B-B14F-4D97-AF65-F5344CB8AC3E}">
        <p14:creationId xmlns:p14="http://schemas.microsoft.com/office/powerpoint/2010/main" val="1326924524"/>
      </p:ext>
    </p:extLst>
  </p:cSld>
  <p:clrMap bg1="lt1" tx1="dk1" bg2="lt2" tx2="dk2" accent1="accent1" accent2="accent2" accent3="accent3" accent4="accent4" accent5="accent5" accent6="accent6" hlink="hlink" folHlink="folHlink"/>
  <p:sldLayoutIdLst>
    <p:sldLayoutId id="2147483667" r:id="rId1"/>
    <p:sldLayoutId id="2147483666" r:id="rId2"/>
    <p:sldLayoutId id="2147483668" r:id="rId3"/>
    <p:sldLayoutId id="2147483669" r:id="rId4"/>
    <p:sldLayoutId id="2147483670" r:id="rId5"/>
    <p:sldLayoutId id="214748367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hyperlink" Target="https://www.gartner.com/doc/3536517/predicts--critical-investments-i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904703"/>
            <a:ext cx="9143999" cy="707886"/>
          </a:xfrm>
          <a:prstGeom prst="rect">
            <a:avLst/>
          </a:prstGeom>
          <a:noFill/>
        </p:spPr>
        <p:txBody>
          <a:bodyPr wrap="square" lIns="91440" tIns="45720" rIns="91440" bIns="45720">
            <a:spAutoFit/>
          </a:bodyPr>
          <a:lstStyle/>
          <a:p>
            <a:pPr algn="ctr"/>
            <a:r>
              <a:rPr lang="zh-CN" altLang="en-US" sz="4000" b="1"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威胁情报新应用</a:t>
            </a:r>
            <a:r>
              <a:rPr lang="en-US" altLang="zh-CN" sz="4000" b="1"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a:t>
            </a:r>
            <a:r>
              <a:rPr lang="zh-CN" altLang="en-US" sz="4000" b="1"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量化安全风险</a:t>
            </a:r>
            <a:endParaRPr lang="zh-CN" altLang="en-US" sz="4000" b="1" spc="-3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930" y="2077814"/>
            <a:ext cx="5176140" cy="504144"/>
          </a:xfrm>
          <a:prstGeom prst="rect">
            <a:avLst/>
          </a:prstGeom>
        </p:spPr>
      </p:pic>
      <p:sp>
        <p:nvSpPr>
          <p:cNvPr id="6" name="矩形 5"/>
          <p:cNvSpPr/>
          <p:nvPr/>
        </p:nvSpPr>
        <p:spPr>
          <a:xfrm>
            <a:off x="2418396" y="4253139"/>
            <a:ext cx="4307208" cy="523220"/>
          </a:xfrm>
          <a:prstGeom prst="rect">
            <a:avLst/>
          </a:prstGeom>
          <a:noFill/>
        </p:spPr>
        <p:txBody>
          <a:bodyPr wrap="square" lIns="91440" tIns="45720" rIns="91440" bIns="45720">
            <a:spAutoFit/>
          </a:bodyPr>
          <a:lstStyle/>
          <a:p>
            <a:pPr algn="ctr"/>
            <a:r>
              <a:rPr lang="zh-CN" altLang="en-US" sz="28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赵毅   </a:t>
            </a:r>
            <a:r>
              <a:rPr lang="zh-CN" altLang="en-US" sz="20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谷安天下</a:t>
            </a:r>
            <a:endParaRPr lang="zh-CN" altLang="en-US" sz="20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43133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715517"/>
            <a:ext cx="9144000" cy="1200329"/>
          </a:xfrm>
          <a:prstGeom prst="rect">
            <a:avLst/>
          </a:prstGeom>
          <a:noFill/>
        </p:spPr>
        <p:txBody>
          <a:bodyPr wrap="square" lIns="91440" tIns="45720" rIns="91440" bIns="45720">
            <a:spAutoFit/>
          </a:bodyPr>
          <a:lstStyle/>
          <a:p>
            <a:pPr algn="ct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场景二：</a:t>
            </a:r>
            <a:endParaRPr lang="en-US" altLang="zh-CN"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endParaRPr>
          </a:p>
          <a:p>
            <a:pPr algn="ct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量化</a:t>
            </a:r>
            <a:r>
              <a:rPr lang="zh-CN" altLang="en-US" sz="36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安全指标成为行业监管新</a:t>
            </a: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手段</a:t>
            </a:r>
            <a:endParaRPr lang="zh-CN" altLang="zh-CN" sz="36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91008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6093972"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smtClean="0">
                <a:solidFill>
                  <a:srgbClr val="00B050"/>
                </a:solidFill>
                <a:latin typeface="Microsoft YaHei" charset="-122"/>
                <a:ea typeface="Microsoft YaHei" charset="-122"/>
                <a:cs typeface="Microsoft YaHei" charset="-122"/>
              </a:rPr>
              <a:t>基于</a:t>
            </a:r>
            <a:r>
              <a:rPr lang="zh-CN" altLang="en-US" sz="3600" b="1" dirty="0">
                <a:solidFill>
                  <a:srgbClr val="00B050"/>
                </a:solidFill>
                <a:latin typeface="Microsoft YaHei" charset="-122"/>
                <a:ea typeface="Microsoft YaHei" charset="-122"/>
                <a:cs typeface="Microsoft YaHei" charset="-122"/>
              </a:rPr>
              <a:t>量化安全指标的</a:t>
            </a:r>
            <a:r>
              <a:rPr lang="zh-CN" altLang="en-US" sz="3600" b="1" dirty="0" smtClean="0">
                <a:solidFill>
                  <a:srgbClr val="00B050"/>
                </a:solidFill>
                <a:latin typeface="Microsoft YaHei" charset="-122"/>
                <a:ea typeface="Microsoft YaHei" charset="-122"/>
                <a:cs typeface="Microsoft YaHei" charset="-122"/>
              </a:rPr>
              <a:t>行业分析</a:t>
            </a:r>
            <a:endParaRPr lang="zh-CN" altLang="zh-CN" sz="3600" b="1"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图片 23"/>
          <p:cNvPicPr>
            <a:picLocks noChangeAspect="1"/>
          </p:cNvPicPr>
          <p:nvPr/>
        </p:nvPicPr>
        <p:blipFill>
          <a:blip r:embed="rId2"/>
          <a:stretch>
            <a:fillRect/>
          </a:stretch>
        </p:blipFill>
        <p:spPr>
          <a:xfrm>
            <a:off x="-86255" y="2442341"/>
            <a:ext cx="4666324" cy="2505329"/>
          </a:xfrm>
          <a:prstGeom prst="rect">
            <a:avLst/>
          </a:prstGeom>
        </p:spPr>
      </p:pic>
      <p:pic>
        <p:nvPicPr>
          <p:cNvPr id="25" name="图片 24"/>
          <p:cNvPicPr>
            <a:picLocks noChangeAspect="1"/>
          </p:cNvPicPr>
          <p:nvPr/>
        </p:nvPicPr>
        <p:blipFill>
          <a:blip r:embed="rId3"/>
          <a:stretch>
            <a:fillRect/>
          </a:stretch>
        </p:blipFill>
        <p:spPr>
          <a:xfrm>
            <a:off x="4566556" y="2442342"/>
            <a:ext cx="4225159" cy="2505329"/>
          </a:xfrm>
          <a:prstGeom prst="rect">
            <a:avLst/>
          </a:prstGeom>
        </p:spPr>
      </p:pic>
      <p:sp>
        <p:nvSpPr>
          <p:cNvPr id="44" name="矩形 43"/>
          <p:cNvSpPr/>
          <p:nvPr/>
        </p:nvSpPr>
        <p:spPr>
          <a:xfrm>
            <a:off x="522104" y="1188632"/>
            <a:ext cx="8190972" cy="830997"/>
          </a:xfrm>
          <a:prstGeom prst="rect">
            <a:avLst/>
          </a:prstGeom>
        </p:spPr>
        <p:txBody>
          <a:bodyPr wrap="square">
            <a:spAutoFit/>
          </a:bodyPr>
          <a:lstStyle/>
          <a:p>
            <a:r>
              <a:rPr lang="zh-CN" altLang="en-US" sz="1600" dirty="0" smtClean="0">
                <a:solidFill>
                  <a:srgbClr val="000000"/>
                </a:solidFill>
                <a:latin typeface="Microsoft YaHei" charset="-122"/>
                <a:ea typeface="Microsoft YaHei" charset="-122"/>
                <a:cs typeface="Microsoft YaHei" charset="-122"/>
              </a:rPr>
              <a:t>报告中抽样分析</a:t>
            </a:r>
            <a:r>
              <a:rPr lang="en-US" altLang="zh-CN" sz="1600" dirty="0" smtClean="0">
                <a:solidFill>
                  <a:srgbClr val="000000"/>
                </a:solidFill>
                <a:latin typeface="Microsoft YaHei" charset="-122"/>
                <a:ea typeface="Microsoft YaHei" charset="-122"/>
                <a:cs typeface="Microsoft YaHei" charset="-122"/>
              </a:rPr>
              <a:t>70</a:t>
            </a:r>
            <a:r>
              <a:rPr lang="zh-CN" altLang="en-US" sz="1600" dirty="0">
                <a:solidFill>
                  <a:srgbClr val="000000"/>
                </a:solidFill>
                <a:latin typeface="Microsoft YaHei" charset="-122"/>
                <a:ea typeface="Microsoft YaHei" charset="-122"/>
                <a:cs typeface="Microsoft YaHei" charset="-122"/>
              </a:rPr>
              <a:t>家云</a:t>
            </a:r>
            <a:r>
              <a:rPr lang="zh-CN" altLang="en-US" sz="1600" dirty="0" smtClean="0">
                <a:solidFill>
                  <a:srgbClr val="000000"/>
                </a:solidFill>
                <a:latin typeface="Microsoft YaHei" charset="-122"/>
                <a:ea typeface="Microsoft YaHei" charset="-122"/>
                <a:cs typeface="Microsoft YaHei" charset="-122"/>
              </a:rPr>
              <a:t>服务提供商，</a:t>
            </a:r>
            <a:r>
              <a:rPr lang="en-US" altLang="zh-CN" sz="1600" dirty="0">
                <a:solidFill>
                  <a:srgbClr val="000000"/>
                </a:solidFill>
                <a:latin typeface="Microsoft YaHei" charset="-122"/>
                <a:ea typeface="Microsoft YaHei" charset="-122"/>
                <a:cs typeface="Microsoft YaHei" charset="-122"/>
              </a:rPr>
              <a:t> 54</a:t>
            </a:r>
            <a:r>
              <a:rPr lang="zh-CN" altLang="en-US" sz="1600" dirty="0">
                <a:solidFill>
                  <a:srgbClr val="000000"/>
                </a:solidFill>
                <a:latin typeface="Microsoft YaHei" charset="-122"/>
                <a:ea typeface="Microsoft YaHei" charset="-122"/>
                <a:cs typeface="Microsoft YaHei" charset="-122"/>
              </a:rPr>
              <a:t>家</a:t>
            </a:r>
            <a:r>
              <a:rPr lang="zh-CN" altLang="en-US" sz="1600" dirty="0" smtClean="0">
                <a:solidFill>
                  <a:srgbClr val="000000"/>
                </a:solidFill>
                <a:latin typeface="Microsoft YaHei" charset="-122"/>
                <a:ea typeface="Microsoft YaHei" charset="-122"/>
                <a:cs typeface="Microsoft YaHei" charset="-122"/>
              </a:rPr>
              <a:t>评分较低，</a:t>
            </a:r>
            <a:r>
              <a:rPr lang="zh-CN" altLang="en-US" sz="1600" dirty="0">
                <a:solidFill>
                  <a:srgbClr val="000000"/>
                </a:solidFill>
                <a:latin typeface="Microsoft YaHei" charset="-122"/>
                <a:ea typeface="Microsoft YaHei" charset="-122"/>
                <a:cs typeface="Microsoft YaHei" charset="-122"/>
              </a:rPr>
              <a:t>处于网络风险的</a:t>
            </a:r>
            <a:r>
              <a:rPr lang="zh-CN" altLang="en-US" sz="1600" dirty="0" smtClean="0">
                <a:solidFill>
                  <a:srgbClr val="000000"/>
                </a:solidFill>
                <a:latin typeface="Microsoft YaHei" charset="-122"/>
                <a:ea typeface="Microsoft YaHei" charset="-122"/>
                <a:cs typeface="Microsoft YaHei" charset="-122"/>
              </a:rPr>
              <a:t>高危区域。本次采样的域名</a:t>
            </a:r>
            <a:r>
              <a:rPr lang="en-US" altLang="zh-CN" sz="1600" dirty="0">
                <a:solidFill>
                  <a:srgbClr val="000000"/>
                </a:solidFill>
                <a:latin typeface="Microsoft YaHei" charset="-122"/>
                <a:ea typeface="Microsoft YaHei" charset="-122"/>
                <a:cs typeface="Microsoft YaHei" charset="-122"/>
              </a:rPr>
              <a:t>229</a:t>
            </a:r>
            <a:r>
              <a:rPr lang="zh-CN" altLang="en-US" sz="1600" dirty="0">
                <a:solidFill>
                  <a:srgbClr val="000000"/>
                </a:solidFill>
                <a:latin typeface="Microsoft YaHei" charset="-122"/>
                <a:ea typeface="Microsoft YaHei" charset="-122"/>
                <a:cs typeface="Microsoft YaHei" charset="-122"/>
              </a:rPr>
              <a:t>个，主机</a:t>
            </a:r>
            <a:r>
              <a:rPr lang="en-US" altLang="zh-CN" sz="1600" dirty="0" smtClean="0">
                <a:solidFill>
                  <a:srgbClr val="000000"/>
                </a:solidFill>
                <a:latin typeface="Microsoft YaHei" charset="-122"/>
                <a:ea typeface="Microsoft YaHei" charset="-122"/>
                <a:cs typeface="Microsoft YaHei" charset="-122"/>
              </a:rPr>
              <a:t>108,991</a:t>
            </a:r>
            <a:r>
              <a:rPr lang="zh-CN" altLang="en-US" sz="1600" dirty="0">
                <a:solidFill>
                  <a:srgbClr val="000000"/>
                </a:solidFill>
                <a:latin typeface="Microsoft YaHei" charset="-122"/>
                <a:ea typeface="Microsoft YaHei" charset="-122"/>
                <a:cs typeface="Microsoft YaHei" charset="-122"/>
              </a:rPr>
              <a:t>个，</a:t>
            </a:r>
            <a:r>
              <a:rPr lang="en-US" altLang="zh-CN" sz="1600" dirty="0">
                <a:solidFill>
                  <a:srgbClr val="000000"/>
                </a:solidFill>
                <a:latin typeface="Microsoft YaHei" charset="-122"/>
                <a:ea typeface="Microsoft YaHei" charset="-122"/>
                <a:cs typeface="Microsoft YaHei" charset="-122"/>
              </a:rPr>
              <a:t>IP</a:t>
            </a:r>
            <a:r>
              <a:rPr lang="zh-CN" altLang="en-US" sz="1600" dirty="0">
                <a:solidFill>
                  <a:srgbClr val="000000"/>
                </a:solidFill>
                <a:latin typeface="Microsoft YaHei" charset="-122"/>
                <a:ea typeface="Microsoft YaHei" charset="-122"/>
                <a:cs typeface="Microsoft YaHei" charset="-122"/>
              </a:rPr>
              <a:t>地址</a:t>
            </a:r>
            <a:r>
              <a:rPr lang="en-US" altLang="zh-CN" sz="1600" dirty="0" smtClean="0">
                <a:solidFill>
                  <a:srgbClr val="000000"/>
                </a:solidFill>
                <a:latin typeface="Microsoft YaHei" charset="-122"/>
                <a:ea typeface="Microsoft YaHei" charset="-122"/>
                <a:cs typeface="Microsoft YaHei" charset="-122"/>
              </a:rPr>
              <a:t>31,003</a:t>
            </a:r>
            <a:r>
              <a:rPr lang="zh-CN" altLang="en-US" sz="1600" dirty="0">
                <a:solidFill>
                  <a:srgbClr val="000000"/>
                </a:solidFill>
                <a:latin typeface="Microsoft YaHei" charset="-122"/>
                <a:ea typeface="Microsoft YaHei" charset="-122"/>
                <a:cs typeface="Microsoft YaHei" charset="-122"/>
              </a:rPr>
              <a:t>个；网络风险共计</a:t>
            </a:r>
            <a:r>
              <a:rPr lang="en-US" altLang="zh-CN" sz="1600" dirty="0" smtClean="0">
                <a:solidFill>
                  <a:srgbClr val="000000"/>
                </a:solidFill>
                <a:latin typeface="Microsoft YaHei" charset="-122"/>
                <a:ea typeface="Microsoft YaHei" charset="-122"/>
                <a:cs typeface="Microsoft YaHei" charset="-122"/>
              </a:rPr>
              <a:t>243,261</a:t>
            </a:r>
            <a:r>
              <a:rPr lang="zh-CN" altLang="en-US" sz="1600" dirty="0">
                <a:solidFill>
                  <a:srgbClr val="000000"/>
                </a:solidFill>
                <a:latin typeface="Microsoft YaHei" charset="-122"/>
                <a:ea typeface="Microsoft YaHei" charset="-122"/>
                <a:cs typeface="Microsoft YaHei" charset="-122"/>
              </a:rPr>
              <a:t>个，其中包括安全漏洞</a:t>
            </a:r>
            <a:r>
              <a:rPr lang="en-US" altLang="zh-CN" sz="1600" dirty="0" smtClean="0">
                <a:solidFill>
                  <a:srgbClr val="000000"/>
                </a:solidFill>
                <a:latin typeface="Microsoft YaHei" charset="-122"/>
                <a:ea typeface="Microsoft YaHei" charset="-122"/>
                <a:cs typeface="Microsoft YaHei" charset="-122"/>
              </a:rPr>
              <a:t>5,419</a:t>
            </a:r>
            <a:r>
              <a:rPr lang="zh-CN" altLang="en-US" sz="1600" dirty="0">
                <a:solidFill>
                  <a:srgbClr val="000000"/>
                </a:solidFill>
                <a:latin typeface="Microsoft YaHei" charset="-122"/>
                <a:ea typeface="Microsoft YaHei" charset="-122"/>
                <a:cs typeface="Microsoft YaHei" charset="-122"/>
              </a:rPr>
              <a:t>个，网络攻击</a:t>
            </a:r>
            <a:r>
              <a:rPr lang="en-US" altLang="zh-CN" sz="1600" dirty="0" smtClean="0">
                <a:solidFill>
                  <a:srgbClr val="000000"/>
                </a:solidFill>
                <a:latin typeface="Microsoft YaHei" charset="-122"/>
                <a:ea typeface="Microsoft YaHei" charset="-122"/>
                <a:cs typeface="Microsoft YaHei" charset="-122"/>
              </a:rPr>
              <a:t>11,321</a:t>
            </a:r>
            <a:r>
              <a:rPr lang="zh-CN" altLang="en-US" sz="1600" dirty="0">
                <a:solidFill>
                  <a:srgbClr val="000000"/>
                </a:solidFill>
                <a:latin typeface="Microsoft YaHei" charset="-122"/>
                <a:ea typeface="Microsoft YaHei" charset="-122"/>
                <a:cs typeface="Microsoft YaHei" charset="-122"/>
              </a:rPr>
              <a:t>次，僵尸网络</a:t>
            </a:r>
            <a:r>
              <a:rPr lang="en-US" altLang="zh-CN" sz="1600" dirty="0" smtClean="0">
                <a:solidFill>
                  <a:srgbClr val="000000"/>
                </a:solidFill>
                <a:latin typeface="Microsoft YaHei" charset="-122"/>
                <a:ea typeface="Microsoft YaHei" charset="-122"/>
                <a:cs typeface="Microsoft YaHei" charset="-122"/>
              </a:rPr>
              <a:t>226,110</a:t>
            </a:r>
            <a:r>
              <a:rPr lang="zh-CN" altLang="en-US" sz="1600" dirty="0">
                <a:solidFill>
                  <a:srgbClr val="000000"/>
                </a:solidFill>
                <a:latin typeface="Microsoft YaHei" charset="-122"/>
                <a:ea typeface="Microsoft YaHei" charset="-122"/>
                <a:cs typeface="Microsoft YaHei" charset="-122"/>
              </a:rPr>
              <a:t>次，恶意代码</a:t>
            </a:r>
            <a:r>
              <a:rPr lang="en-US" altLang="zh-CN" sz="1600" dirty="0">
                <a:solidFill>
                  <a:srgbClr val="000000"/>
                </a:solidFill>
                <a:latin typeface="Microsoft YaHei" charset="-122"/>
                <a:ea typeface="Microsoft YaHei" charset="-122"/>
                <a:cs typeface="Microsoft YaHei" charset="-122"/>
              </a:rPr>
              <a:t>362</a:t>
            </a:r>
            <a:r>
              <a:rPr lang="zh-CN" altLang="en-US" sz="1600" dirty="0" smtClean="0">
                <a:solidFill>
                  <a:srgbClr val="000000"/>
                </a:solidFill>
                <a:latin typeface="Microsoft YaHei" charset="-122"/>
                <a:ea typeface="Microsoft YaHei" charset="-122"/>
                <a:cs typeface="Microsoft YaHei" charset="-122"/>
              </a:rPr>
              <a:t>个。</a:t>
            </a:r>
            <a:endParaRPr lang="zh-CN" altLang="en-US" sz="1600" dirty="0">
              <a:latin typeface="Microsoft YaHei" charset="-122"/>
              <a:ea typeface="Microsoft YaHei" charset="-122"/>
              <a:cs typeface="Microsoft YaHei" charset="-122"/>
            </a:endParaRPr>
          </a:p>
        </p:txBody>
      </p:sp>
      <p:sp>
        <p:nvSpPr>
          <p:cNvPr id="45" name="矩形 44"/>
          <p:cNvSpPr/>
          <p:nvPr/>
        </p:nvSpPr>
        <p:spPr>
          <a:xfrm>
            <a:off x="615854" y="5501276"/>
            <a:ext cx="8097222" cy="338554"/>
          </a:xfrm>
          <a:prstGeom prst="rect">
            <a:avLst/>
          </a:prstGeom>
        </p:spPr>
        <p:txBody>
          <a:bodyPr wrap="square">
            <a:spAutoFit/>
          </a:bodyPr>
          <a:lstStyle/>
          <a:p>
            <a:r>
              <a:rPr lang="zh-CN" altLang="en-US" sz="1600" dirty="0" smtClean="0">
                <a:solidFill>
                  <a:srgbClr val="333333"/>
                </a:solidFill>
                <a:latin typeface="Microsoft YaHei" charset="-122"/>
                <a:ea typeface="Microsoft YaHei" charset="-122"/>
                <a:cs typeface="Microsoft YaHei" charset="-122"/>
              </a:rPr>
              <a:t>来源</a:t>
            </a:r>
            <a:r>
              <a:rPr lang="en-US" altLang="zh-CN" sz="1600" dirty="0" smtClean="0">
                <a:solidFill>
                  <a:srgbClr val="333333"/>
                </a:solidFill>
                <a:latin typeface="Microsoft YaHei" charset="-122"/>
                <a:ea typeface="Microsoft YaHei" charset="-122"/>
                <a:cs typeface="Microsoft YaHei" charset="-122"/>
              </a:rPr>
              <a:t>《2018</a:t>
            </a:r>
            <a:r>
              <a:rPr lang="zh-CN" altLang="en-US" sz="1600" dirty="0">
                <a:solidFill>
                  <a:srgbClr val="333333"/>
                </a:solidFill>
                <a:latin typeface="Microsoft YaHei" charset="-122"/>
                <a:ea typeface="Microsoft YaHei" charset="-122"/>
                <a:cs typeface="Microsoft YaHei" charset="-122"/>
              </a:rPr>
              <a:t>年中国云服务商网络风险</a:t>
            </a:r>
            <a:r>
              <a:rPr lang="zh-CN" altLang="en-US" sz="1600" dirty="0" smtClean="0">
                <a:solidFill>
                  <a:srgbClr val="333333"/>
                </a:solidFill>
                <a:latin typeface="Microsoft YaHei" charset="-122"/>
                <a:ea typeface="Microsoft YaHei" charset="-122"/>
                <a:cs typeface="Microsoft YaHei" charset="-122"/>
              </a:rPr>
              <a:t>报告</a:t>
            </a:r>
            <a:r>
              <a:rPr lang="en-US" altLang="zh-CN" sz="1600" dirty="0" smtClean="0">
                <a:solidFill>
                  <a:srgbClr val="333333"/>
                </a:solidFill>
                <a:latin typeface="Microsoft YaHei" charset="-122"/>
                <a:ea typeface="Microsoft YaHei" charset="-122"/>
                <a:cs typeface="Microsoft YaHei" charset="-122"/>
              </a:rPr>
              <a:t>》</a:t>
            </a:r>
            <a:endParaRPr lang="en-US" altLang="zh-CN" sz="1600" b="0" i="0" u="none" strike="noStrike" dirty="0">
              <a:solidFill>
                <a:srgbClr val="333333"/>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0178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495652"/>
            <a:ext cx="7940631"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smtClean="0">
                <a:solidFill>
                  <a:srgbClr val="00B050"/>
                </a:solidFill>
                <a:latin typeface="Microsoft YaHei" charset="-122"/>
                <a:ea typeface="Microsoft YaHei" charset="-122"/>
                <a:cs typeface="Microsoft YaHei" charset="-122"/>
              </a:rPr>
              <a:t>建立</a:t>
            </a:r>
            <a:r>
              <a:rPr lang="zh-CN" altLang="en-US" sz="3600" b="1" dirty="0">
                <a:solidFill>
                  <a:srgbClr val="00B050"/>
                </a:solidFill>
                <a:latin typeface="Microsoft YaHei" charset="-122"/>
                <a:ea typeface="Microsoft YaHei" charset="-122"/>
                <a:cs typeface="Microsoft YaHei" charset="-122"/>
              </a:rPr>
              <a:t>指标化的综合安全监管及评价</a:t>
            </a:r>
            <a:r>
              <a:rPr lang="zh-CN" altLang="en-US" sz="3600" b="1" dirty="0" smtClean="0">
                <a:solidFill>
                  <a:srgbClr val="00B050"/>
                </a:solidFill>
                <a:latin typeface="Microsoft YaHei" charset="-122"/>
                <a:ea typeface="Microsoft YaHei" charset="-122"/>
                <a:cs typeface="Microsoft YaHei" charset="-122"/>
              </a:rPr>
              <a:t>体系</a:t>
            </a:r>
            <a:endParaRPr lang="zh-CN" altLang="zh-CN" sz="3600" b="1" dirty="0">
              <a:solidFill>
                <a:srgbClr val="00B050"/>
              </a:solidFill>
              <a:latin typeface="Microsoft YaHei" charset="-122"/>
              <a:ea typeface="Microsoft YaHei" charset="-122"/>
              <a:cs typeface="Microsoft YaHei" charset="-122"/>
            </a:endParaRPr>
          </a:p>
        </p:txBody>
      </p:sp>
      <p:pic>
        <p:nvPicPr>
          <p:cNvPr id="7" name="图片 6"/>
          <p:cNvPicPr>
            <a:picLocks noChangeAspect="1"/>
          </p:cNvPicPr>
          <p:nvPr/>
        </p:nvPicPr>
        <p:blipFill>
          <a:blip r:embed="rId2"/>
          <a:stretch>
            <a:fillRect/>
          </a:stretch>
        </p:blipFill>
        <p:spPr>
          <a:xfrm>
            <a:off x="254048" y="1214877"/>
            <a:ext cx="8426436" cy="4502752"/>
          </a:xfrm>
          <a:prstGeom prst="rect">
            <a:avLst/>
          </a:prstGeom>
        </p:spPr>
      </p:pic>
      <p:sp>
        <p:nvSpPr>
          <p:cNvPr id="8" name="矩形 7"/>
          <p:cNvSpPr/>
          <p:nvPr/>
        </p:nvSpPr>
        <p:spPr>
          <a:xfrm>
            <a:off x="410710" y="2366876"/>
            <a:ext cx="2154014" cy="717830"/>
          </a:xfrm>
          <a:prstGeom prst="rect">
            <a:avLst/>
          </a:prstGeom>
          <a:noFill/>
          <a:ln w="57150">
            <a:solidFill>
              <a:srgbClr val="F0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09939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715517"/>
            <a:ext cx="9144000" cy="1200329"/>
          </a:xfrm>
          <a:prstGeom prst="rect">
            <a:avLst/>
          </a:prstGeom>
          <a:noFill/>
        </p:spPr>
        <p:txBody>
          <a:bodyPr wrap="square" lIns="91440" tIns="45720" rIns="91440" bIns="45720">
            <a:spAutoFit/>
          </a:bodyPr>
          <a:lstStyle/>
          <a:p>
            <a:pPr algn="ct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场景三：</a:t>
            </a:r>
            <a:endParaRPr lang="en-US" altLang="zh-CN"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endParaRPr>
          </a:p>
          <a:p>
            <a:pPr algn="ct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企业</a:t>
            </a:r>
            <a:r>
              <a:rPr lang="zh-CN" altLang="en-US" sz="36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风险量化与</a:t>
            </a:r>
            <a:r>
              <a:rPr lang="en-US" altLang="zh-CN" sz="36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IT</a:t>
            </a: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审计</a:t>
            </a:r>
            <a:endParaRPr lang="zh-CN" altLang="zh-CN" sz="36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57291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672122"/>
            <a:ext cx="8402296"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smtClean="0">
                <a:solidFill>
                  <a:srgbClr val="00B050"/>
                </a:solidFill>
                <a:latin typeface="Microsoft YaHei" charset="-122"/>
                <a:ea typeface="Microsoft YaHei" charset="-122"/>
                <a:cs typeface="Microsoft YaHei" charset="-122"/>
              </a:rPr>
              <a:t>企业高管希望了解自身与行业标杆</a:t>
            </a:r>
            <a:r>
              <a:rPr lang="zh-CN" altLang="en-US" sz="3600" b="1" smtClean="0">
                <a:solidFill>
                  <a:srgbClr val="00B050"/>
                </a:solidFill>
                <a:latin typeface="Microsoft YaHei" charset="-122"/>
                <a:ea typeface="Microsoft YaHei" charset="-122"/>
                <a:cs typeface="Microsoft YaHei" charset="-122"/>
              </a:rPr>
              <a:t>的差异</a:t>
            </a:r>
            <a:endParaRPr lang="zh-CN" altLang="zh-CN" sz="3600" b="1" dirty="0" smtClean="0">
              <a:solidFill>
                <a:srgbClr val="00B050"/>
              </a:solidFill>
              <a:latin typeface="Microsoft YaHei" charset="-122"/>
              <a:ea typeface="Microsoft YaHei" charset="-122"/>
              <a:cs typeface="Microsoft YaHei" charset="-122"/>
            </a:endParaRPr>
          </a:p>
        </p:txBody>
      </p:sp>
      <p:pic>
        <p:nvPicPr>
          <p:cNvPr id="5" name="图片 4"/>
          <p:cNvPicPr>
            <a:picLocks noChangeAspect="1"/>
          </p:cNvPicPr>
          <p:nvPr/>
        </p:nvPicPr>
        <p:blipFill>
          <a:blip r:embed="rId2"/>
          <a:stretch>
            <a:fillRect/>
          </a:stretch>
        </p:blipFill>
        <p:spPr>
          <a:xfrm>
            <a:off x="934695" y="1986455"/>
            <a:ext cx="7142451" cy="3809307"/>
          </a:xfrm>
          <a:prstGeom prst="rect">
            <a:avLst/>
          </a:prstGeom>
          <a:ln>
            <a:solidFill>
              <a:schemeClr val="bg1">
                <a:lumMod val="85000"/>
              </a:schemeClr>
            </a:solidFill>
          </a:ln>
        </p:spPr>
      </p:pic>
    </p:spTree>
    <p:extLst>
      <p:ext uri="{BB962C8B-B14F-4D97-AF65-F5344CB8AC3E}">
        <p14:creationId xmlns:p14="http://schemas.microsoft.com/office/powerpoint/2010/main" val="656818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715517"/>
            <a:ext cx="9144000" cy="1200329"/>
          </a:xfrm>
          <a:prstGeom prst="rect">
            <a:avLst/>
          </a:prstGeom>
          <a:noFill/>
        </p:spPr>
        <p:txBody>
          <a:bodyPr wrap="square" lIns="91440" tIns="45720" rIns="91440" bIns="45720">
            <a:spAutoFit/>
          </a:bodyPr>
          <a:lstStyle/>
          <a:p>
            <a:pPr algn="ct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场景四：</a:t>
            </a:r>
            <a:endParaRPr lang="en-US" altLang="zh-CN"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endParaRPr>
          </a:p>
          <a:p>
            <a:pPr algn="ct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网络</a:t>
            </a:r>
            <a:r>
              <a:rPr lang="zh-CN" altLang="en-US" sz="36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安全保险与量化风险</a:t>
            </a: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模型</a:t>
            </a:r>
            <a:endParaRPr lang="zh-CN" altLang="zh-CN" sz="36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22153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11594" y="325281"/>
            <a:ext cx="3785648"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pPr marL="0" lvl="2"/>
            <a:r>
              <a:rPr lang="zh-CN" altLang="en-US" sz="3600" b="1" smtClean="0">
                <a:solidFill>
                  <a:srgbClr val="00B050"/>
                </a:solidFill>
                <a:latin typeface="Microsoft YaHei" charset="-122"/>
                <a:ea typeface="Microsoft YaHei" charset="-122"/>
                <a:cs typeface="Microsoft YaHei" charset="-122"/>
              </a:rPr>
              <a:t>网络</a:t>
            </a:r>
            <a:r>
              <a:rPr lang="zh-CN" altLang="en-US" sz="3600" b="1" dirty="0">
                <a:solidFill>
                  <a:srgbClr val="00B050"/>
                </a:solidFill>
                <a:latin typeface="Microsoft YaHei" charset="-122"/>
                <a:ea typeface="Microsoft YaHei" charset="-122"/>
                <a:cs typeface="Microsoft YaHei" charset="-122"/>
              </a:rPr>
              <a:t>安全</a:t>
            </a:r>
            <a:r>
              <a:rPr lang="zh-CN" altLang="en-US" sz="3600" b="1">
                <a:solidFill>
                  <a:srgbClr val="00B050"/>
                </a:solidFill>
                <a:latin typeface="Microsoft YaHei" charset="-122"/>
                <a:ea typeface="Microsoft YaHei" charset="-122"/>
                <a:cs typeface="Microsoft YaHei" charset="-122"/>
              </a:rPr>
              <a:t>保险</a:t>
            </a:r>
            <a:r>
              <a:rPr lang="zh-CN" altLang="en-US" sz="3600" b="1" smtClean="0">
                <a:solidFill>
                  <a:srgbClr val="00B050"/>
                </a:solidFill>
                <a:latin typeface="Microsoft YaHei" charset="-122"/>
                <a:ea typeface="Microsoft YaHei" charset="-122"/>
                <a:cs typeface="Microsoft YaHei" charset="-122"/>
              </a:rPr>
              <a:t>现状</a:t>
            </a:r>
            <a:endParaRPr lang="zh-CN" altLang="zh-CN" sz="3600" b="1" dirty="0">
              <a:solidFill>
                <a:srgbClr val="00B050"/>
              </a:solidFill>
              <a:latin typeface="Microsoft YaHei" charset="-122"/>
              <a:ea typeface="Microsoft YaHei" charset="-122"/>
              <a:cs typeface="Microsoft YaHei" charset="-122"/>
            </a:endParaRPr>
          </a:p>
        </p:txBody>
      </p:sp>
      <p:sp>
        <p:nvSpPr>
          <p:cNvPr id="4" name="矩形 3">
            <a:extLst>
              <a:ext uri="{FF2B5EF4-FFF2-40B4-BE49-F238E27FC236}">
                <a16:creationId xmlns="" xmlns:a16="http://schemas.microsoft.com/office/drawing/2014/main" id="{129014F9-3A9B-432D-8287-21322D184948}"/>
              </a:ext>
            </a:extLst>
          </p:cNvPr>
          <p:cNvSpPr/>
          <p:nvPr/>
        </p:nvSpPr>
        <p:spPr>
          <a:xfrm>
            <a:off x="562228" y="1783921"/>
            <a:ext cx="4251510" cy="4154984"/>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zh-CN" sz="1600" kern="100" dirty="0">
                <a:solidFill>
                  <a:srgbClr val="000000"/>
                </a:solidFill>
                <a:latin typeface="Microsoft YaHei" charset="-122"/>
                <a:ea typeface="Microsoft YaHei" charset="-122"/>
                <a:cs typeface="Microsoft YaHei" charset="-122"/>
              </a:rPr>
              <a:t>据</a:t>
            </a:r>
            <a:r>
              <a:rPr lang="zh-CN" altLang="en-US" sz="1600" kern="100" dirty="0">
                <a:solidFill>
                  <a:srgbClr val="000000"/>
                </a:solidFill>
                <a:latin typeface="Microsoft YaHei" charset="-122"/>
                <a:ea typeface="Microsoft YaHei" charset="-122"/>
                <a:cs typeface="Microsoft YaHei" charset="-122"/>
              </a:rPr>
              <a:t> </a:t>
            </a:r>
            <a:r>
              <a:rPr lang="de-DE" altLang="zh-CN" sz="1600" kern="100" dirty="0">
                <a:solidFill>
                  <a:srgbClr val="000000"/>
                </a:solidFill>
                <a:latin typeface="Microsoft YaHei" charset="-122"/>
                <a:ea typeface="Microsoft YaHei" charset="-122"/>
                <a:cs typeface="Microsoft YaHei" charset="-122"/>
              </a:rPr>
              <a:t>“</a:t>
            </a:r>
            <a:r>
              <a:rPr lang="zh-CN" altLang="zh-CN" sz="1600" kern="100" dirty="0">
                <a:solidFill>
                  <a:srgbClr val="000000"/>
                </a:solidFill>
                <a:latin typeface="Microsoft YaHei" charset="-122"/>
                <a:ea typeface="Microsoft YaHei" charset="-122"/>
                <a:cs typeface="Microsoft YaHei" charset="-122"/>
              </a:rPr>
              <a:t>劳合社城市风险指数报告</a:t>
            </a:r>
            <a:r>
              <a:rPr lang="en-US" altLang="zh-CN" sz="1600" kern="100" dirty="0">
                <a:solidFill>
                  <a:srgbClr val="000000"/>
                </a:solidFill>
                <a:latin typeface="Microsoft YaHei" charset="-122"/>
                <a:ea typeface="Microsoft YaHei" charset="-122"/>
                <a:cs typeface="Microsoft YaHei" charset="-122"/>
              </a:rPr>
              <a:t>”</a:t>
            </a:r>
            <a:r>
              <a:rPr lang="zh-CN" altLang="zh-CN" sz="1600" kern="100" dirty="0">
                <a:solidFill>
                  <a:srgbClr val="000000"/>
                </a:solidFill>
                <a:latin typeface="Microsoft YaHei" charset="-122"/>
                <a:ea typeface="Microsoft YaHei" charset="-122"/>
                <a:cs typeface="Microsoft YaHei" charset="-122"/>
              </a:rPr>
              <a:t>显示，在</a:t>
            </a:r>
            <a:r>
              <a:rPr lang="en-US" altLang="zh-CN" sz="1600" kern="100" dirty="0">
                <a:solidFill>
                  <a:srgbClr val="000000"/>
                </a:solidFill>
                <a:latin typeface="Microsoft YaHei" charset="-122"/>
                <a:ea typeface="Microsoft YaHei" charset="-122"/>
                <a:cs typeface="Microsoft YaHei" charset="-122"/>
              </a:rPr>
              <a:t>2015</a:t>
            </a:r>
            <a:r>
              <a:rPr lang="zh-CN" altLang="zh-CN" sz="1600" kern="100" dirty="0">
                <a:solidFill>
                  <a:srgbClr val="000000"/>
                </a:solidFill>
                <a:latin typeface="Microsoft YaHei" charset="-122"/>
                <a:ea typeface="Microsoft YaHei" charset="-122"/>
                <a:cs typeface="Microsoft YaHei" charset="-122"/>
              </a:rPr>
              <a:t>年至</a:t>
            </a:r>
            <a:r>
              <a:rPr lang="en-US" altLang="zh-CN" sz="1600" kern="100" dirty="0">
                <a:solidFill>
                  <a:srgbClr val="000000"/>
                </a:solidFill>
                <a:latin typeface="Microsoft YaHei" charset="-122"/>
                <a:ea typeface="Microsoft YaHei" charset="-122"/>
                <a:cs typeface="Microsoft YaHei" charset="-122"/>
              </a:rPr>
              <a:t>2025</a:t>
            </a:r>
            <a:r>
              <a:rPr lang="zh-CN" altLang="zh-CN" sz="1600" kern="100" dirty="0">
                <a:solidFill>
                  <a:srgbClr val="000000"/>
                </a:solidFill>
                <a:latin typeface="Microsoft YaHei" charset="-122"/>
                <a:ea typeface="Microsoft YaHei" charset="-122"/>
                <a:cs typeface="Microsoft YaHei" charset="-122"/>
              </a:rPr>
              <a:t>这十年间，网络攻击引发的全球潜在经济损失可能高达</a:t>
            </a:r>
            <a:r>
              <a:rPr lang="en-US" altLang="zh-CN" sz="1600" kern="100" dirty="0">
                <a:solidFill>
                  <a:srgbClr val="F05C42"/>
                </a:solidFill>
                <a:latin typeface="Microsoft YaHei" charset="-122"/>
                <a:ea typeface="Microsoft YaHei" charset="-122"/>
                <a:cs typeface="Microsoft YaHei" charset="-122"/>
              </a:rPr>
              <a:t>2940</a:t>
            </a:r>
            <a:r>
              <a:rPr lang="zh-CN" altLang="zh-CN" sz="1600" kern="100" dirty="0">
                <a:solidFill>
                  <a:srgbClr val="F05C42"/>
                </a:solidFill>
                <a:latin typeface="Microsoft YaHei" charset="-122"/>
                <a:ea typeface="Microsoft YaHei" charset="-122"/>
                <a:cs typeface="Microsoft YaHei" charset="-122"/>
              </a:rPr>
              <a:t>亿美元</a:t>
            </a:r>
            <a:r>
              <a:rPr lang="zh-CN" altLang="zh-CN" sz="1600" kern="100" dirty="0">
                <a:solidFill>
                  <a:srgbClr val="000000"/>
                </a:solidFill>
                <a:latin typeface="Microsoft YaHei" charset="-122"/>
                <a:ea typeface="Microsoft YaHei" charset="-122"/>
                <a:cs typeface="Microsoft YaHei" charset="-122"/>
              </a:rPr>
              <a:t>。另据普华永道发布的报告《</a:t>
            </a:r>
            <a:r>
              <a:rPr lang="en-US" altLang="zh-CN" sz="1600" kern="100" dirty="0">
                <a:solidFill>
                  <a:srgbClr val="000000"/>
                </a:solidFill>
                <a:latin typeface="Microsoft YaHei" charset="-122"/>
                <a:ea typeface="Microsoft YaHei" charset="-122"/>
                <a:cs typeface="Microsoft YaHei" charset="-122"/>
              </a:rPr>
              <a:t>保险2020</a:t>
            </a:r>
            <a:r>
              <a:rPr lang="zh-CN" altLang="zh-CN" sz="1600" kern="100" dirty="0">
                <a:solidFill>
                  <a:srgbClr val="000000"/>
                </a:solidFill>
                <a:latin typeface="Microsoft YaHei" charset="-122"/>
                <a:ea typeface="Microsoft YaHei" charset="-122"/>
                <a:cs typeface="Microsoft YaHei" charset="-122"/>
              </a:rPr>
              <a:t>与超越：从网络弹性中获取红利》</a:t>
            </a:r>
            <a:r>
              <a:rPr lang="zh-CN" altLang="zh-CN" sz="1600" kern="100" dirty="0" smtClean="0">
                <a:solidFill>
                  <a:srgbClr val="000000"/>
                </a:solidFill>
                <a:latin typeface="Microsoft YaHei" charset="-122"/>
                <a:ea typeface="Microsoft YaHei" charset="-122"/>
                <a:cs typeface="Microsoft YaHei" charset="-122"/>
              </a:rPr>
              <a:t>预测，</a:t>
            </a:r>
            <a:r>
              <a:rPr lang="zh-CN" altLang="zh-CN" sz="1600" kern="100" dirty="0">
                <a:solidFill>
                  <a:srgbClr val="000000"/>
                </a:solidFill>
                <a:latin typeface="Microsoft YaHei" charset="-122"/>
                <a:ea typeface="Microsoft YaHei" charset="-122"/>
                <a:cs typeface="Microsoft YaHei" charset="-122"/>
              </a:rPr>
              <a:t>到</a:t>
            </a:r>
            <a:r>
              <a:rPr lang="en-US" altLang="zh-CN" sz="1600" kern="100" dirty="0">
                <a:solidFill>
                  <a:srgbClr val="000000"/>
                </a:solidFill>
                <a:latin typeface="Microsoft YaHei" charset="-122"/>
                <a:ea typeface="Microsoft YaHei" charset="-122"/>
                <a:cs typeface="Microsoft YaHei" charset="-122"/>
              </a:rPr>
              <a:t>2020</a:t>
            </a:r>
            <a:r>
              <a:rPr lang="zh-CN" altLang="zh-CN" sz="1600" kern="100" dirty="0">
                <a:solidFill>
                  <a:srgbClr val="000000"/>
                </a:solidFill>
                <a:latin typeface="Microsoft YaHei" charset="-122"/>
                <a:ea typeface="Microsoft YaHei" charset="-122"/>
                <a:cs typeface="Microsoft YaHei" charset="-122"/>
              </a:rPr>
              <a:t>年将增至</a:t>
            </a:r>
            <a:r>
              <a:rPr lang="en-US" altLang="zh-CN" sz="1600" kern="100" dirty="0">
                <a:solidFill>
                  <a:srgbClr val="F05C42"/>
                </a:solidFill>
                <a:latin typeface="Microsoft YaHei" charset="-122"/>
                <a:ea typeface="Microsoft YaHei" charset="-122"/>
                <a:cs typeface="Microsoft YaHei" charset="-122"/>
              </a:rPr>
              <a:t>75</a:t>
            </a:r>
            <a:r>
              <a:rPr lang="zh-CN" altLang="zh-CN" sz="1600" kern="100" dirty="0">
                <a:solidFill>
                  <a:srgbClr val="F05C42"/>
                </a:solidFill>
                <a:latin typeface="Microsoft YaHei" charset="-122"/>
                <a:ea typeface="Microsoft YaHei" charset="-122"/>
                <a:cs typeface="Microsoft YaHei" charset="-122"/>
              </a:rPr>
              <a:t>亿美元</a:t>
            </a:r>
            <a:r>
              <a:rPr lang="zh-CN" altLang="zh-CN" sz="1600" kern="100" dirty="0">
                <a:solidFill>
                  <a:srgbClr val="000000"/>
                </a:solidFill>
                <a:latin typeface="Microsoft YaHei" charset="-122"/>
                <a:ea typeface="Microsoft YaHei" charset="-122"/>
                <a:cs typeface="Microsoft YaHei" charset="-122"/>
              </a:rPr>
              <a:t>。</a:t>
            </a:r>
            <a:r>
              <a:rPr lang="en-US" altLang="zh-CN" sz="1600" kern="100" dirty="0">
                <a:solidFill>
                  <a:srgbClr val="000000"/>
                </a:solidFill>
                <a:latin typeface="Microsoft YaHei" charset="-122"/>
                <a:ea typeface="Microsoft YaHei" charset="-122"/>
                <a:cs typeface="Microsoft YaHei" charset="-122"/>
              </a:rPr>
              <a:t> </a:t>
            </a:r>
          </a:p>
          <a:p>
            <a:pPr marL="285750" indent="-285750" algn="just">
              <a:lnSpc>
                <a:spcPct val="150000"/>
              </a:lnSpc>
              <a:buFont typeface="Arial" panose="020B0604020202020204" pitchFamily="34" charset="0"/>
              <a:buChar char="•"/>
            </a:pPr>
            <a:r>
              <a:rPr lang="zh-CN" altLang="en-US" sz="1600" kern="100" dirty="0">
                <a:solidFill>
                  <a:srgbClr val="191919"/>
                </a:solidFill>
                <a:latin typeface="Microsoft YaHei" charset="-122"/>
                <a:ea typeface="Microsoft YaHei" charset="-122"/>
                <a:cs typeface="Microsoft YaHei" charset="-122"/>
              </a:rPr>
              <a:t>当前</a:t>
            </a:r>
            <a:r>
              <a:rPr lang="zh-CN" altLang="zh-CN" sz="1600" kern="100" dirty="0">
                <a:solidFill>
                  <a:srgbClr val="191919"/>
                </a:solidFill>
                <a:latin typeface="Microsoft YaHei" charset="-122"/>
                <a:ea typeface="Microsoft YaHei" charset="-122"/>
                <a:cs typeface="Microsoft YaHei" charset="-122"/>
              </a:rPr>
              <a:t>在网络安全保险方面目前只有</a:t>
            </a:r>
            <a:r>
              <a:rPr lang="zh-CN" altLang="en-US" sz="1600" kern="100" dirty="0">
                <a:solidFill>
                  <a:srgbClr val="191919"/>
                </a:solidFill>
                <a:latin typeface="Microsoft YaHei" charset="-122"/>
                <a:ea typeface="Microsoft YaHei" charset="-122"/>
                <a:cs typeface="Microsoft YaHei" charset="-122"/>
              </a:rPr>
              <a:t>外资机构，例如</a:t>
            </a:r>
            <a:r>
              <a:rPr lang="zh-CN" altLang="zh-CN" sz="1600" kern="100" dirty="0">
                <a:solidFill>
                  <a:srgbClr val="191919"/>
                </a:solidFill>
                <a:latin typeface="Microsoft YaHei" charset="-122"/>
                <a:ea typeface="Microsoft YaHei" charset="-122"/>
                <a:cs typeface="Microsoft YaHei" charset="-122"/>
              </a:rPr>
              <a:t>苏黎世财产保险（中国）、安联财产保险（中国）和美亚财产保险公司推动力度较大，近期</a:t>
            </a:r>
            <a:r>
              <a:rPr lang="zh-CN" altLang="en-US" sz="1600" kern="100" dirty="0">
                <a:solidFill>
                  <a:srgbClr val="191919"/>
                </a:solidFill>
                <a:latin typeface="Microsoft YaHei" charset="-122"/>
                <a:ea typeface="Microsoft YaHei" charset="-122"/>
                <a:cs typeface="Microsoft YaHei" charset="-122"/>
              </a:rPr>
              <a:t>国内机构</a:t>
            </a:r>
            <a:r>
              <a:rPr lang="zh-CN" altLang="zh-CN" sz="1600" kern="100" dirty="0">
                <a:solidFill>
                  <a:srgbClr val="191919"/>
                </a:solidFill>
                <a:latin typeface="Microsoft YaHei" charset="-122"/>
                <a:ea typeface="Microsoft YaHei" charset="-122"/>
                <a:cs typeface="Microsoft YaHei" charset="-122"/>
              </a:rPr>
              <a:t>开始入场，</a:t>
            </a:r>
            <a:r>
              <a:rPr lang="zh-CN" altLang="en-US" sz="1600" kern="100" dirty="0">
                <a:solidFill>
                  <a:srgbClr val="191919"/>
                </a:solidFill>
                <a:latin typeface="Microsoft YaHei" charset="-122"/>
                <a:ea typeface="Microsoft YaHei" charset="-122"/>
                <a:cs typeface="Microsoft YaHei" charset="-122"/>
              </a:rPr>
              <a:t>例如</a:t>
            </a:r>
            <a:r>
              <a:rPr lang="zh-CN" altLang="zh-CN" sz="1600" kern="100" dirty="0">
                <a:solidFill>
                  <a:srgbClr val="191919"/>
                </a:solidFill>
                <a:latin typeface="Microsoft YaHei" charset="-122"/>
                <a:ea typeface="Microsoft YaHei" charset="-122"/>
                <a:cs typeface="Microsoft YaHei" charset="-122"/>
              </a:rPr>
              <a:t>平安产险、阳光产险</a:t>
            </a:r>
            <a:r>
              <a:rPr lang="zh-CN" altLang="en-US" sz="1600" kern="100" dirty="0">
                <a:solidFill>
                  <a:srgbClr val="191919"/>
                </a:solidFill>
                <a:latin typeface="Microsoft YaHei" charset="-122"/>
                <a:ea typeface="Microsoft YaHei" charset="-122"/>
                <a:cs typeface="Microsoft YaHei" charset="-122"/>
              </a:rPr>
              <a:t>、众安保险</a:t>
            </a:r>
            <a:r>
              <a:rPr lang="zh-CN" altLang="zh-CN" sz="1600" kern="100" dirty="0">
                <a:solidFill>
                  <a:srgbClr val="191919"/>
                </a:solidFill>
                <a:latin typeface="Microsoft YaHei" charset="-122"/>
                <a:ea typeface="Microsoft YaHei" charset="-122"/>
                <a:cs typeface="Microsoft YaHei" charset="-122"/>
              </a:rPr>
              <a:t>等。</a:t>
            </a:r>
            <a:endParaRPr lang="en-US" altLang="zh-CN" sz="1600" kern="100" dirty="0">
              <a:solidFill>
                <a:srgbClr val="191919"/>
              </a:solidFill>
              <a:latin typeface="Microsoft YaHei" charset="-122"/>
              <a:ea typeface="Microsoft YaHei" charset="-122"/>
              <a:cs typeface="Microsoft YaHei" charset="-122"/>
            </a:endParaRPr>
          </a:p>
        </p:txBody>
      </p:sp>
      <p:pic>
        <p:nvPicPr>
          <p:cNvPr id="6" name="图片 5">
            <a:extLst>
              <a:ext uri="{FF2B5EF4-FFF2-40B4-BE49-F238E27FC236}">
                <a16:creationId xmlns="" xmlns:a16="http://schemas.microsoft.com/office/drawing/2014/main" id="{E12D7B9E-1DE9-4B0F-8F3E-BD5C238D277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68249" y="1676877"/>
            <a:ext cx="3581461" cy="2877272"/>
          </a:xfrm>
          <a:prstGeom prst="rect">
            <a:avLst/>
          </a:prstGeom>
        </p:spPr>
      </p:pic>
      <p:sp>
        <p:nvSpPr>
          <p:cNvPr id="7" name="矩形 6">
            <a:extLst>
              <a:ext uri="{FF2B5EF4-FFF2-40B4-BE49-F238E27FC236}">
                <a16:creationId xmlns="" xmlns:a16="http://schemas.microsoft.com/office/drawing/2014/main" id="{EAB75C82-4D20-4314-8E33-9D091784CFDC}"/>
              </a:ext>
            </a:extLst>
          </p:cNvPr>
          <p:cNvSpPr/>
          <p:nvPr/>
        </p:nvSpPr>
        <p:spPr>
          <a:xfrm>
            <a:off x="5423338" y="5163567"/>
            <a:ext cx="3426372" cy="1077218"/>
          </a:xfrm>
          <a:prstGeom prst="rect">
            <a:avLst/>
          </a:prstGeom>
          <a:ln>
            <a:noFill/>
          </a:ln>
        </p:spPr>
        <p:style>
          <a:lnRef idx="1">
            <a:schemeClr val="dk1"/>
          </a:lnRef>
          <a:fillRef idx="2">
            <a:schemeClr val="dk1"/>
          </a:fillRef>
          <a:effectRef idx="1">
            <a:schemeClr val="dk1"/>
          </a:effectRef>
          <a:fontRef idx="minor">
            <a:schemeClr val="dk1"/>
          </a:fontRef>
        </p:style>
        <p:txBody>
          <a:bodyPr wrap="square">
            <a:spAutoFit/>
          </a:bodyPr>
          <a:lstStyle/>
          <a:p>
            <a:r>
              <a:rPr lang="zh-CN" altLang="en-US" sz="1600" dirty="0">
                <a:solidFill>
                  <a:schemeClr val="bg1"/>
                </a:solidFill>
                <a:latin typeface="Microsoft YaHei" charset="-122"/>
                <a:ea typeface="Microsoft YaHei" charset="-122"/>
                <a:cs typeface="Microsoft YaHei" charset="-122"/>
              </a:rPr>
              <a:t>结论：国内主管部门已经开始认识到网络安全保险的重要作用，正推进逐步完善网络安全保险的保障机制。</a:t>
            </a:r>
          </a:p>
        </p:txBody>
      </p:sp>
      <p:sp>
        <p:nvSpPr>
          <p:cNvPr id="8" name="矩形 7"/>
          <p:cNvSpPr/>
          <p:nvPr/>
        </p:nvSpPr>
        <p:spPr>
          <a:xfrm>
            <a:off x="7697710" y="3357413"/>
            <a:ext cx="836690" cy="352739"/>
          </a:xfrm>
          <a:prstGeom prst="rect">
            <a:avLst/>
          </a:prstGeom>
          <a:noFill/>
          <a:ln w="57150">
            <a:solidFill>
              <a:srgbClr val="F0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0361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11594" y="484774"/>
            <a:ext cx="7017302"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pPr marL="0" lvl="2"/>
            <a:r>
              <a:rPr lang="zh-CN" altLang="en-US" sz="3600" b="1" dirty="0" smtClean="0">
                <a:solidFill>
                  <a:srgbClr val="00B050"/>
                </a:solidFill>
                <a:latin typeface="Microsoft YaHei" charset="-122"/>
                <a:ea typeface="Microsoft YaHei" charset="-122"/>
                <a:cs typeface="Microsoft YaHei" charset="-122"/>
              </a:rPr>
              <a:t>网络</a:t>
            </a:r>
            <a:r>
              <a:rPr lang="zh-CN" altLang="en-US" sz="3600" b="1" dirty="0">
                <a:solidFill>
                  <a:srgbClr val="00B050"/>
                </a:solidFill>
                <a:latin typeface="Microsoft YaHei" charset="-122"/>
                <a:ea typeface="Microsoft YaHei" charset="-122"/>
                <a:cs typeface="Microsoft YaHei" charset="-122"/>
              </a:rPr>
              <a:t>安全保险风险模型的迫切</a:t>
            </a:r>
            <a:r>
              <a:rPr lang="zh-CN" altLang="en-US" sz="3600" b="1" dirty="0" smtClean="0">
                <a:solidFill>
                  <a:srgbClr val="00B050"/>
                </a:solidFill>
                <a:latin typeface="Microsoft YaHei" charset="-122"/>
                <a:ea typeface="Microsoft YaHei" charset="-122"/>
                <a:cs typeface="Microsoft YaHei" charset="-122"/>
              </a:rPr>
              <a:t>需求</a:t>
            </a:r>
            <a:endParaRPr lang="zh-CN" altLang="zh-CN" sz="3600" b="1" dirty="0">
              <a:solidFill>
                <a:srgbClr val="00B050"/>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427863" y="2123089"/>
            <a:ext cx="8243172" cy="3758251"/>
          </a:xfrm>
          <a:prstGeom prst="rect">
            <a:avLst/>
          </a:prstGeom>
        </p:spPr>
      </p:pic>
      <p:sp>
        <p:nvSpPr>
          <p:cNvPr id="11" name="文本框 2"/>
          <p:cNvSpPr txBox="1"/>
          <p:nvPr/>
        </p:nvSpPr>
        <p:spPr>
          <a:xfrm>
            <a:off x="511594" y="1646487"/>
            <a:ext cx="3780969"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a:defRPr sz="2000">
                <a:solidFill>
                  <a:schemeClr val="accent3">
                    <a:lumOff val="-12941"/>
                  </a:schemeClr>
                </a:solidFill>
              </a:defRPr>
            </a:lvl1pPr>
          </a:lstStyle>
          <a:p>
            <a:r>
              <a:rPr lang="zh-CN" altLang="en-US" dirty="0" smtClean="0">
                <a:latin typeface="Microsoft YaHei" charset="-122"/>
                <a:ea typeface="Microsoft YaHei" charset="-122"/>
                <a:cs typeface="Microsoft YaHei" charset="-122"/>
              </a:rPr>
              <a:t>来自某保险公司精算师的需求：</a:t>
            </a:r>
            <a:endParaRPr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1167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19087" y="2620925"/>
            <a:ext cx="3562945" cy="1015663"/>
          </a:xfrm>
          <a:prstGeom prst="rect">
            <a:avLst/>
          </a:prstGeom>
          <a:noFill/>
        </p:spPr>
        <p:txBody>
          <a:bodyPr wrap="square" lIns="91440" tIns="45720" rIns="91440" bIns="45720">
            <a:spAutoFit/>
          </a:bodyPr>
          <a:lstStyle/>
          <a:p>
            <a:pPr algn="ctr"/>
            <a:r>
              <a:rPr lang="zh-CN" altLang="en-US" sz="60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谢谢观赏</a:t>
            </a:r>
            <a:r>
              <a:rPr lang="zh-CN" altLang="en-US" sz="6000" spc="-3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3349" y="4302711"/>
            <a:ext cx="3737302" cy="468563"/>
          </a:xfrm>
          <a:prstGeom prst="rect">
            <a:avLst/>
          </a:prstGeom>
        </p:spPr>
      </p:pic>
    </p:spTree>
    <p:extLst>
      <p:ext uri="{BB962C8B-B14F-4D97-AF65-F5344CB8AC3E}">
        <p14:creationId xmlns:p14="http://schemas.microsoft.com/office/powerpoint/2010/main" val="1231670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4247313"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smtClean="0">
                <a:solidFill>
                  <a:srgbClr val="00B050"/>
                </a:solidFill>
                <a:latin typeface="Microsoft YaHei" charset="-122"/>
                <a:ea typeface="Microsoft YaHei" charset="-122"/>
                <a:cs typeface="Microsoft YaHei" charset="-122"/>
              </a:rPr>
              <a:t>威胁</a:t>
            </a:r>
            <a:r>
              <a:rPr lang="zh-CN" altLang="en-US" sz="3600" b="1" dirty="0">
                <a:solidFill>
                  <a:srgbClr val="00B050"/>
                </a:solidFill>
                <a:latin typeface="Microsoft YaHei" charset="-122"/>
                <a:ea typeface="Microsoft YaHei" charset="-122"/>
                <a:cs typeface="Microsoft YaHei" charset="-122"/>
              </a:rPr>
              <a:t>情报“新”</a:t>
            </a:r>
            <a:r>
              <a:rPr lang="zh-CN" altLang="en-US" sz="3600" b="1" dirty="0" smtClean="0">
                <a:solidFill>
                  <a:srgbClr val="00B050"/>
                </a:solidFill>
                <a:latin typeface="Microsoft YaHei" charset="-122"/>
                <a:ea typeface="Microsoft YaHei" charset="-122"/>
                <a:cs typeface="Microsoft YaHei" charset="-122"/>
              </a:rPr>
              <a:t>应用</a:t>
            </a:r>
            <a:endParaRPr lang="zh-CN" altLang="zh-CN" sz="3600" b="1" dirty="0">
              <a:solidFill>
                <a:srgbClr val="00B050"/>
              </a:solidFill>
              <a:latin typeface="Microsoft YaHei" charset="-122"/>
              <a:ea typeface="Microsoft YaHei" charset="-122"/>
              <a:cs typeface="Microsoft YaHei" charset="-122"/>
            </a:endParaRPr>
          </a:p>
        </p:txBody>
      </p:sp>
      <p:sp>
        <p:nvSpPr>
          <p:cNvPr id="10" name="文本框 9"/>
          <p:cNvSpPr txBox="1"/>
          <p:nvPr/>
        </p:nvSpPr>
        <p:spPr>
          <a:xfrm>
            <a:off x="4979269" y="6299499"/>
            <a:ext cx="5145977" cy="33855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500">
                <a:solidFill>
                  <a:srgbClr val="45F1A3"/>
                </a:solidFill>
                <a:latin typeface="FZLanTingHeiS-EL-GB"/>
                <a:ea typeface="FZLanTingHeiS-EL-GB"/>
                <a:cs typeface="FZLanTingHeiS-EL-GB"/>
                <a:sym typeface="FZLanTingHeiS-EL-GB"/>
              </a:defRPr>
            </a:lvl1pPr>
          </a:lstStyle>
          <a:p>
            <a:r>
              <a:rPr lang="zh-CN" altLang="en-US" sz="1600" dirty="0" smtClean="0">
                <a:solidFill>
                  <a:schemeClr val="tx1">
                    <a:lumMod val="85000"/>
                    <a:lumOff val="15000"/>
                  </a:schemeClr>
                </a:solidFill>
                <a:latin typeface="Microsoft YaHei" charset="-122"/>
                <a:ea typeface="Microsoft YaHei" charset="-122"/>
                <a:cs typeface="Microsoft YaHei" charset="-122"/>
              </a:rPr>
              <a:t>来源</a:t>
            </a:r>
            <a:r>
              <a:rPr lang="zh-CN" altLang="en-US" sz="1600" dirty="0">
                <a:solidFill>
                  <a:schemeClr val="tx1">
                    <a:lumMod val="85000"/>
                    <a:lumOff val="15000"/>
                  </a:schemeClr>
                </a:solidFill>
                <a:latin typeface="Microsoft YaHei" charset="-122"/>
                <a:ea typeface="Microsoft YaHei" charset="-122"/>
                <a:cs typeface="Microsoft YaHei" charset="-122"/>
              </a:rPr>
              <a:t>安全牛</a:t>
            </a:r>
            <a:r>
              <a:rPr lang="en-US" altLang="zh-CN" sz="1600" dirty="0">
                <a:solidFill>
                  <a:schemeClr val="tx1">
                    <a:lumMod val="85000"/>
                    <a:lumOff val="15000"/>
                  </a:schemeClr>
                </a:solidFill>
                <a:latin typeface="Microsoft YaHei" charset="-122"/>
                <a:ea typeface="Microsoft YaHei" charset="-122"/>
                <a:cs typeface="Microsoft YaHei" charset="-122"/>
              </a:rPr>
              <a:t>《</a:t>
            </a:r>
            <a:r>
              <a:rPr lang="zh-CN" altLang="en-US" sz="1600" dirty="0">
                <a:solidFill>
                  <a:schemeClr val="tx1">
                    <a:lumMod val="85000"/>
                    <a:lumOff val="15000"/>
                  </a:schemeClr>
                </a:solidFill>
                <a:latin typeface="Microsoft YaHei" charset="-122"/>
                <a:ea typeface="Microsoft YaHei" charset="-122"/>
                <a:cs typeface="Microsoft YaHei" charset="-122"/>
              </a:rPr>
              <a:t>威胁情报技术指南报告</a:t>
            </a:r>
            <a:r>
              <a:rPr lang="en-US" altLang="zh-CN" sz="1600" dirty="0">
                <a:solidFill>
                  <a:schemeClr val="tx1">
                    <a:lumMod val="85000"/>
                    <a:lumOff val="15000"/>
                  </a:schemeClr>
                </a:solidFill>
                <a:latin typeface="Microsoft YaHei" charset="-122"/>
                <a:ea typeface="Microsoft YaHei" charset="-122"/>
                <a:cs typeface="Microsoft YaHei" charset="-122"/>
              </a:rPr>
              <a:t>》</a:t>
            </a:r>
            <a:endParaRPr lang="zh-CN" altLang="en-US" sz="1600" dirty="0">
              <a:solidFill>
                <a:schemeClr val="tx1">
                  <a:lumMod val="85000"/>
                  <a:lumOff val="15000"/>
                </a:schemeClr>
              </a:solidFill>
              <a:latin typeface="Microsoft YaHei" charset="-122"/>
              <a:ea typeface="Microsoft YaHei" charset="-122"/>
              <a:cs typeface="Microsoft YaHei" charset="-122"/>
            </a:endParaRPr>
          </a:p>
        </p:txBody>
      </p:sp>
      <p:pic>
        <p:nvPicPr>
          <p:cNvPr id="16" name="图片 15"/>
          <p:cNvPicPr>
            <a:picLocks noChangeAspect="1"/>
          </p:cNvPicPr>
          <p:nvPr/>
        </p:nvPicPr>
        <p:blipFill>
          <a:blip r:embed="rId2"/>
          <a:stretch>
            <a:fillRect/>
          </a:stretch>
        </p:blipFill>
        <p:spPr>
          <a:xfrm>
            <a:off x="420415" y="1171379"/>
            <a:ext cx="8639502" cy="5173478"/>
          </a:xfrm>
          <a:prstGeom prst="rect">
            <a:avLst/>
          </a:prstGeom>
        </p:spPr>
      </p:pic>
    </p:spTree>
    <p:extLst>
      <p:ext uri="{BB962C8B-B14F-4D97-AF65-F5344CB8AC3E}">
        <p14:creationId xmlns:p14="http://schemas.microsoft.com/office/powerpoint/2010/main" val="1878677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535486"/>
            <a:ext cx="7507308"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en-US" altLang="zh-CN" sz="3600" b="1" dirty="0" smtClean="0">
                <a:solidFill>
                  <a:srgbClr val="00B050"/>
                </a:solidFill>
                <a:latin typeface="Microsoft YaHei" charset="-122"/>
                <a:ea typeface="Microsoft YaHei" charset="-122"/>
                <a:cs typeface="Microsoft YaHei" charset="-122"/>
              </a:rPr>
              <a:t>Gartner</a:t>
            </a:r>
            <a:r>
              <a:rPr lang="en-US" altLang="zh-CN" sz="3600" b="1" dirty="0">
                <a:solidFill>
                  <a:srgbClr val="00B050"/>
                </a:solidFill>
                <a:latin typeface="Microsoft YaHei" charset="-122"/>
                <a:ea typeface="Microsoft YaHei" charset="-122"/>
                <a:cs typeface="Microsoft YaHei" charset="-122"/>
              </a:rPr>
              <a:t>:</a:t>
            </a:r>
            <a:r>
              <a:rPr lang="zh-CN" altLang="en-US" sz="3600" b="1" dirty="0">
                <a:solidFill>
                  <a:srgbClr val="00B050"/>
                </a:solidFill>
                <a:latin typeface="Microsoft YaHei" charset="-122"/>
                <a:ea typeface="Microsoft YaHei" charset="-122"/>
                <a:cs typeface="Microsoft YaHei" charset="-122"/>
              </a:rPr>
              <a:t> </a:t>
            </a:r>
            <a:r>
              <a:rPr lang="en-US" altLang="zh-CN" sz="3600" b="1" dirty="0">
                <a:solidFill>
                  <a:srgbClr val="00B050"/>
                </a:solidFill>
                <a:latin typeface="Microsoft YaHei" charset="-122"/>
                <a:ea typeface="Microsoft YaHei" charset="-122"/>
                <a:cs typeface="Microsoft YaHei" charset="-122"/>
              </a:rPr>
              <a:t>Security</a:t>
            </a:r>
            <a:r>
              <a:rPr lang="zh-CN" altLang="en-US" sz="3600" b="1" dirty="0">
                <a:solidFill>
                  <a:srgbClr val="00B050"/>
                </a:solidFill>
                <a:latin typeface="Microsoft YaHei" charset="-122"/>
                <a:ea typeface="Microsoft YaHei" charset="-122"/>
                <a:cs typeface="Microsoft YaHei" charset="-122"/>
              </a:rPr>
              <a:t> </a:t>
            </a:r>
            <a:r>
              <a:rPr lang="en-US" altLang="zh-CN" sz="3600" b="1" dirty="0">
                <a:solidFill>
                  <a:srgbClr val="00B050"/>
                </a:solidFill>
                <a:latin typeface="Microsoft YaHei" charset="-122"/>
                <a:ea typeface="Microsoft YaHei" charset="-122"/>
                <a:cs typeface="Microsoft YaHei" charset="-122"/>
              </a:rPr>
              <a:t>Rating</a:t>
            </a:r>
            <a:r>
              <a:rPr lang="zh-CN" altLang="en-US" sz="3600" b="1" dirty="0">
                <a:solidFill>
                  <a:srgbClr val="00B050"/>
                </a:solidFill>
                <a:latin typeface="Microsoft YaHei" charset="-122"/>
                <a:ea typeface="Microsoft YaHei" charset="-122"/>
                <a:cs typeface="Microsoft YaHei" charset="-122"/>
              </a:rPr>
              <a:t> </a:t>
            </a:r>
            <a:r>
              <a:rPr lang="en-US" altLang="zh-CN" sz="3600" b="1" dirty="0" smtClean="0">
                <a:solidFill>
                  <a:srgbClr val="00B050"/>
                </a:solidFill>
                <a:latin typeface="Microsoft YaHei" charset="-122"/>
                <a:ea typeface="Microsoft YaHei" charset="-122"/>
                <a:cs typeface="Microsoft YaHei" charset="-122"/>
              </a:rPr>
              <a:t>Service</a:t>
            </a:r>
            <a:endParaRPr lang="zh-CN" altLang="zh-CN" sz="3600" b="1" dirty="0">
              <a:solidFill>
                <a:srgbClr val="00B050"/>
              </a:solidFill>
              <a:latin typeface="Microsoft YaHei" charset="-122"/>
              <a:ea typeface="Microsoft YaHei" charset="-122"/>
              <a:cs typeface="Microsoft YaHei"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05" y="1566040"/>
            <a:ext cx="7192666" cy="4897211"/>
          </a:xfrm>
          <a:prstGeom prst="rect">
            <a:avLst/>
          </a:prstGeom>
        </p:spPr>
      </p:pic>
      <p:sp>
        <p:nvSpPr>
          <p:cNvPr id="6" name="矩形 5"/>
          <p:cNvSpPr/>
          <p:nvPr/>
        </p:nvSpPr>
        <p:spPr>
          <a:xfrm>
            <a:off x="296820" y="3684943"/>
            <a:ext cx="2921330" cy="249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p:nvGrpSpPr>
        <p:grpSpPr>
          <a:xfrm>
            <a:off x="4275758" y="1239485"/>
            <a:ext cx="4879087" cy="2981115"/>
            <a:chOff x="6461317" y="2747615"/>
            <a:chExt cx="4879087" cy="2981115"/>
          </a:xfrm>
          <a:solidFill>
            <a:schemeClr val="bg1"/>
          </a:solidFill>
        </p:grpSpPr>
        <p:sp>
          <p:nvSpPr>
            <p:cNvPr id="8" name="矩形 7"/>
            <p:cNvSpPr/>
            <p:nvPr/>
          </p:nvSpPr>
          <p:spPr>
            <a:xfrm>
              <a:off x="6461317" y="2747615"/>
              <a:ext cx="4831450" cy="298111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6628216" y="2925038"/>
              <a:ext cx="4500635" cy="2799715"/>
            </a:xfrm>
            <a:prstGeom prst="rect">
              <a:avLst/>
            </a:prstGeom>
            <a:grpFill/>
            <a:ln>
              <a:noFill/>
            </a:ln>
          </p:spPr>
          <p:txBody>
            <a:bodyPr wrap="square">
              <a:spAutoFit/>
            </a:bodyPr>
            <a:lstStyle/>
            <a:p>
              <a:r>
                <a:rPr lang="en-US" altLang="zh-CN" sz="1600" b="1" dirty="0"/>
                <a:t>Gartner’s new security rating service (SRS)</a:t>
              </a:r>
            </a:p>
            <a:p>
              <a:r>
                <a:rPr lang="en-US" altLang="zh-CN" sz="1600" dirty="0"/>
                <a:t>provide continuous, independent quantitative security analysis and scoring for organizational entities. The services gather data from a variety of public and private sources via passive and active (but nonintrusive) means, analyze the data using proprietary analysis and rate the entities using their own standard scoring methodologies. These tools can be used for internal security reporting and management and for third-party risk management.</a:t>
              </a:r>
            </a:p>
          </p:txBody>
        </p:sp>
        <p:pic>
          <p:nvPicPr>
            <p:cNvPr id="12" name="图片 11"/>
            <p:cNvPicPr>
              <a:picLocks noChangeAspect="1"/>
            </p:cNvPicPr>
            <p:nvPr/>
          </p:nvPicPr>
          <p:blipFill>
            <a:blip r:embed="rId3"/>
            <a:stretch>
              <a:fillRect/>
            </a:stretch>
          </p:blipFill>
          <p:spPr>
            <a:xfrm rot="18900000">
              <a:off x="10296177" y="5127000"/>
              <a:ext cx="1044227" cy="336395"/>
            </a:xfrm>
            <a:prstGeom prst="rect">
              <a:avLst/>
            </a:prstGeom>
            <a:grpFill/>
            <a:ln>
              <a:noFill/>
            </a:ln>
          </p:spPr>
        </p:pic>
      </p:grpSp>
    </p:spTree>
    <p:extLst>
      <p:ext uri="{BB962C8B-B14F-4D97-AF65-F5344CB8AC3E}">
        <p14:creationId xmlns:p14="http://schemas.microsoft.com/office/powerpoint/2010/main" val="46867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527553"/>
            <a:ext cx="6720747"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smtClean="0">
                <a:solidFill>
                  <a:srgbClr val="00B050"/>
                </a:solidFill>
                <a:latin typeface="Microsoft YaHei" charset="-122"/>
                <a:ea typeface="Microsoft YaHei" charset="-122"/>
                <a:cs typeface="Microsoft YaHei" charset="-122"/>
              </a:rPr>
              <a:t>整合 </a:t>
            </a:r>
            <a:r>
              <a:rPr lang="en-US" altLang="zh-CN" sz="3600" b="1" dirty="0">
                <a:solidFill>
                  <a:srgbClr val="00B050"/>
                </a:solidFill>
                <a:latin typeface="Microsoft YaHei" charset="-122"/>
                <a:ea typeface="Microsoft YaHei" charset="-122"/>
                <a:cs typeface="Microsoft YaHei" charset="-122"/>
              </a:rPr>
              <a:t>100+</a:t>
            </a:r>
            <a:r>
              <a:rPr lang="zh-CN" altLang="en-US" sz="3600" b="1" dirty="0">
                <a:solidFill>
                  <a:srgbClr val="00B050"/>
                </a:solidFill>
                <a:latin typeface="Microsoft YaHei" charset="-122"/>
                <a:ea typeface="Microsoft YaHei" charset="-122"/>
                <a:cs typeface="Microsoft YaHei" charset="-122"/>
              </a:rPr>
              <a:t> </a:t>
            </a:r>
            <a:r>
              <a:rPr lang="zh-CN" altLang="en-US" sz="3600" b="1" dirty="0" smtClean="0">
                <a:solidFill>
                  <a:srgbClr val="00B050"/>
                </a:solidFill>
                <a:latin typeface="Microsoft YaHei" charset="-122"/>
                <a:ea typeface="Microsoft YaHei" charset="-122"/>
                <a:cs typeface="Microsoft YaHei" charset="-122"/>
              </a:rPr>
              <a:t>数据源</a:t>
            </a:r>
            <a:r>
              <a:rPr lang="zh-CN" altLang="en-US" sz="3600" b="1" dirty="0">
                <a:solidFill>
                  <a:srgbClr val="00B050"/>
                </a:solidFill>
                <a:latin typeface="Microsoft YaHei" charset="-122"/>
                <a:ea typeface="Microsoft YaHei" charset="-122"/>
                <a:cs typeface="Microsoft YaHei" charset="-122"/>
              </a:rPr>
              <a:t>，</a:t>
            </a:r>
            <a:r>
              <a:rPr lang="en-US" altLang="zh-CN" sz="3600" b="1" dirty="0">
                <a:solidFill>
                  <a:srgbClr val="00B050"/>
                </a:solidFill>
                <a:latin typeface="Microsoft YaHei" charset="-122"/>
                <a:ea typeface="Microsoft YaHei" charset="-122"/>
                <a:cs typeface="Microsoft YaHei" charset="-122"/>
              </a:rPr>
              <a:t>11w+</a:t>
            </a:r>
            <a:r>
              <a:rPr lang="zh-CN" altLang="en-US" sz="3600" b="1" dirty="0">
                <a:solidFill>
                  <a:srgbClr val="00B050"/>
                </a:solidFill>
                <a:latin typeface="Microsoft YaHei" charset="-122"/>
                <a:ea typeface="Microsoft YaHei" charset="-122"/>
                <a:cs typeface="Microsoft YaHei" charset="-122"/>
              </a:rPr>
              <a:t> </a:t>
            </a:r>
            <a:r>
              <a:rPr lang="zh-CN" altLang="en-US" sz="3600" b="1" dirty="0" smtClean="0">
                <a:solidFill>
                  <a:srgbClr val="00B050"/>
                </a:solidFill>
                <a:latin typeface="Microsoft YaHei" charset="-122"/>
                <a:ea typeface="Microsoft YaHei" charset="-122"/>
                <a:cs typeface="Microsoft YaHei" charset="-122"/>
              </a:rPr>
              <a:t>企业</a:t>
            </a:r>
            <a:endParaRPr lang="zh-CN" altLang="zh-CN" sz="3600" b="1" dirty="0">
              <a:solidFill>
                <a:srgbClr val="00B050"/>
              </a:solidFill>
              <a:latin typeface="Microsoft YaHei" charset="-122"/>
              <a:ea typeface="Microsoft YaHei" charset="-122"/>
              <a:cs typeface="Microsoft YaHei" charset="-122"/>
            </a:endParaRPr>
          </a:p>
        </p:txBody>
      </p:sp>
      <p:grpSp>
        <p:nvGrpSpPr>
          <p:cNvPr id="5" name="组 4"/>
          <p:cNvGrpSpPr/>
          <p:nvPr/>
        </p:nvGrpSpPr>
        <p:grpSpPr>
          <a:xfrm>
            <a:off x="222456" y="1306324"/>
            <a:ext cx="8631472" cy="5121878"/>
            <a:chOff x="543156" y="1498876"/>
            <a:chExt cx="8631472" cy="5121878"/>
          </a:xfrm>
        </p:grpSpPr>
        <p:pic>
          <p:nvPicPr>
            <p:cNvPr id="6" name="图片 5"/>
            <p:cNvPicPr>
              <a:picLocks noChangeAspect="1"/>
            </p:cNvPicPr>
            <p:nvPr/>
          </p:nvPicPr>
          <p:blipFill>
            <a:blip r:embed="rId2"/>
            <a:stretch>
              <a:fillRect/>
            </a:stretch>
          </p:blipFill>
          <p:spPr>
            <a:xfrm>
              <a:off x="543156" y="1648439"/>
              <a:ext cx="6420813" cy="2244674"/>
            </a:xfrm>
            <a:prstGeom prst="rect">
              <a:avLst/>
            </a:prstGeom>
          </p:spPr>
        </p:pic>
        <p:pic>
          <p:nvPicPr>
            <p:cNvPr id="7" name="图片 6"/>
            <p:cNvPicPr>
              <a:picLocks noChangeAspect="1"/>
            </p:cNvPicPr>
            <p:nvPr/>
          </p:nvPicPr>
          <p:blipFill>
            <a:blip r:embed="rId3"/>
            <a:stretch>
              <a:fillRect/>
            </a:stretch>
          </p:blipFill>
          <p:spPr>
            <a:xfrm>
              <a:off x="614437" y="4005000"/>
              <a:ext cx="6349532" cy="2615754"/>
            </a:xfrm>
            <a:prstGeom prst="rect">
              <a:avLst/>
            </a:prstGeom>
          </p:spPr>
        </p:pic>
        <p:pic>
          <p:nvPicPr>
            <p:cNvPr id="8" name="图片 7"/>
            <p:cNvPicPr>
              <a:picLocks noChangeAspect="1"/>
            </p:cNvPicPr>
            <p:nvPr/>
          </p:nvPicPr>
          <p:blipFill>
            <a:blip r:embed="rId4"/>
            <a:stretch>
              <a:fillRect/>
            </a:stretch>
          </p:blipFill>
          <p:spPr>
            <a:xfrm>
              <a:off x="6675969" y="1498876"/>
              <a:ext cx="2398050" cy="1326581"/>
            </a:xfrm>
            <a:prstGeom prst="rect">
              <a:avLst/>
            </a:prstGeom>
          </p:spPr>
        </p:pic>
        <p:pic>
          <p:nvPicPr>
            <p:cNvPr id="11" name="图片 10"/>
            <p:cNvPicPr>
              <a:picLocks noChangeAspect="1"/>
            </p:cNvPicPr>
            <p:nvPr/>
          </p:nvPicPr>
          <p:blipFill>
            <a:blip r:embed="rId5"/>
            <a:stretch>
              <a:fillRect/>
            </a:stretch>
          </p:blipFill>
          <p:spPr>
            <a:xfrm>
              <a:off x="6819969" y="2781000"/>
              <a:ext cx="2354659" cy="1153665"/>
            </a:xfrm>
            <a:prstGeom prst="rect">
              <a:avLst/>
            </a:prstGeom>
          </p:spPr>
        </p:pic>
        <p:pic>
          <p:nvPicPr>
            <p:cNvPr id="12" name="图片 11"/>
            <p:cNvPicPr>
              <a:picLocks noChangeAspect="1"/>
            </p:cNvPicPr>
            <p:nvPr/>
          </p:nvPicPr>
          <p:blipFill>
            <a:blip r:embed="rId6"/>
            <a:stretch>
              <a:fillRect/>
            </a:stretch>
          </p:blipFill>
          <p:spPr>
            <a:xfrm>
              <a:off x="6819970" y="4007547"/>
              <a:ext cx="2254050" cy="1149453"/>
            </a:xfrm>
            <a:prstGeom prst="rect">
              <a:avLst/>
            </a:prstGeom>
          </p:spPr>
        </p:pic>
        <p:pic>
          <p:nvPicPr>
            <p:cNvPr id="13" name="图片 12"/>
            <p:cNvPicPr>
              <a:picLocks noChangeAspect="1"/>
            </p:cNvPicPr>
            <p:nvPr/>
          </p:nvPicPr>
          <p:blipFill>
            <a:blip r:embed="rId7"/>
            <a:stretch>
              <a:fillRect/>
            </a:stretch>
          </p:blipFill>
          <p:spPr>
            <a:xfrm>
              <a:off x="6819969" y="5265652"/>
              <a:ext cx="2354659" cy="1043348"/>
            </a:xfrm>
            <a:prstGeom prst="rect">
              <a:avLst/>
            </a:prstGeom>
          </p:spPr>
        </p:pic>
      </p:grpSp>
    </p:spTree>
    <p:extLst>
      <p:ext uri="{BB962C8B-B14F-4D97-AF65-F5344CB8AC3E}">
        <p14:creationId xmlns:p14="http://schemas.microsoft.com/office/powerpoint/2010/main" val="589197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3785648"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smtClean="0">
                <a:solidFill>
                  <a:srgbClr val="00B050"/>
                </a:solidFill>
                <a:latin typeface="Microsoft YaHei" charset="-122"/>
                <a:ea typeface="Microsoft YaHei" charset="-122"/>
                <a:cs typeface="Microsoft YaHei" charset="-122"/>
              </a:rPr>
              <a:t>四</a:t>
            </a:r>
            <a:r>
              <a:rPr lang="zh-CN" altLang="en-US" sz="3600" b="1" dirty="0">
                <a:solidFill>
                  <a:srgbClr val="00B050"/>
                </a:solidFill>
                <a:latin typeface="Microsoft YaHei" charset="-122"/>
                <a:ea typeface="Microsoft YaHei" charset="-122"/>
                <a:cs typeface="Microsoft YaHei" charset="-122"/>
              </a:rPr>
              <a:t>个关键应用</a:t>
            </a:r>
            <a:r>
              <a:rPr lang="zh-CN" altLang="en-US" sz="3600" b="1" dirty="0" smtClean="0">
                <a:solidFill>
                  <a:srgbClr val="00B050"/>
                </a:solidFill>
                <a:latin typeface="Microsoft YaHei" charset="-122"/>
                <a:ea typeface="Microsoft YaHei" charset="-122"/>
                <a:cs typeface="Microsoft YaHei" charset="-122"/>
              </a:rPr>
              <a:t>场景</a:t>
            </a:r>
            <a:endParaRPr lang="zh-CN" altLang="zh-CN" sz="3600" b="1" dirty="0">
              <a:solidFill>
                <a:srgbClr val="00B050"/>
              </a:solidFill>
              <a:latin typeface="Microsoft YaHei" charset="-122"/>
              <a:ea typeface="Microsoft YaHei" charset="-122"/>
              <a:cs typeface="Microsoft YaHei" charset="-122"/>
            </a:endParaRPr>
          </a:p>
        </p:txBody>
      </p:sp>
      <p:pic>
        <p:nvPicPr>
          <p:cNvPr id="10" name="图片 9"/>
          <p:cNvPicPr>
            <a:picLocks noChangeAspect="1"/>
          </p:cNvPicPr>
          <p:nvPr/>
        </p:nvPicPr>
        <p:blipFill>
          <a:blip r:embed="rId2"/>
          <a:stretch>
            <a:fillRect/>
          </a:stretch>
        </p:blipFill>
        <p:spPr>
          <a:xfrm>
            <a:off x="522104" y="2584448"/>
            <a:ext cx="8245551" cy="1894811"/>
          </a:xfrm>
          <a:prstGeom prst="rect">
            <a:avLst/>
          </a:prstGeom>
        </p:spPr>
      </p:pic>
    </p:spTree>
    <p:extLst>
      <p:ext uri="{BB962C8B-B14F-4D97-AF65-F5344CB8AC3E}">
        <p14:creationId xmlns:p14="http://schemas.microsoft.com/office/powerpoint/2010/main" val="1484302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0317" y="2715517"/>
            <a:ext cx="7777655" cy="1200329"/>
          </a:xfrm>
          <a:prstGeom prst="rect">
            <a:avLst/>
          </a:prstGeom>
          <a:noFill/>
        </p:spPr>
        <p:txBody>
          <a:bodyPr wrap="square" lIns="91440" tIns="45720" rIns="91440" bIns="45720">
            <a:spAutoFit/>
          </a:bodyPr>
          <a:lstStyle/>
          <a:p>
            <a:pPr algn="ct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场景</a:t>
            </a:r>
            <a:r>
              <a:rPr lang="zh-CN" altLang="en-US" sz="36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一</a:t>
            </a: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a:t>
            </a:r>
            <a:endParaRPr lang="en-US" altLang="zh-CN"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endParaRPr>
          </a:p>
          <a:p>
            <a:pPr algn="ct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数字化</a:t>
            </a:r>
            <a:r>
              <a:rPr lang="zh-CN" altLang="en-US" sz="36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供应链安全风险</a:t>
            </a:r>
            <a:r>
              <a:rPr lang="zh-CN" altLang="en-US" sz="3600" spc="6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管理</a:t>
            </a:r>
            <a:endParaRPr lang="zh-CN" altLang="zh-CN" sz="36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730066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7940631" cy="120032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smtClean="0">
                <a:solidFill>
                  <a:srgbClr val="00B050"/>
                </a:solidFill>
                <a:latin typeface="Microsoft YaHei" charset="-122"/>
                <a:ea typeface="Microsoft YaHei" charset="-122"/>
                <a:cs typeface="Microsoft YaHei" charset="-122"/>
              </a:rPr>
              <a:t>重新</a:t>
            </a:r>
            <a:r>
              <a:rPr lang="zh-CN" altLang="en-US" sz="3600" b="1" dirty="0">
                <a:solidFill>
                  <a:srgbClr val="00B050"/>
                </a:solidFill>
                <a:latin typeface="Microsoft YaHei" charset="-122"/>
                <a:ea typeface="Microsoft YaHei" charset="-122"/>
                <a:cs typeface="Microsoft YaHei" charset="-122"/>
              </a:rPr>
              <a:t>定义边界</a:t>
            </a:r>
            <a:r>
              <a:rPr lang="zh-CN" altLang="en-US" sz="3600" b="1" dirty="0" smtClean="0">
                <a:solidFill>
                  <a:srgbClr val="00B050"/>
                </a:solidFill>
                <a:latin typeface="Microsoft YaHei" charset="-122"/>
                <a:ea typeface="Microsoft YaHei" charset="-122"/>
                <a:cs typeface="Microsoft YaHei" charset="-122"/>
              </a:rPr>
              <a:t>：</a:t>
            </a:r>
            <a:endParaRPr lang="en-US" altLang="zh-CN" sz="3600" b="1" dirty="0" smtClean="0">
              <a:solidFill>
                <a:srgbClr val="00B050"/>
              </a:solidFill>
              <a:latin typeface="Microsoft YaHei" charset="-122"/>
              <a:ea typeface="Microsoft YaHei" charset="-122"/>
              <a:cs typeface="Microsoft YaHei" charset="-122"/>
            </a:endParaRPr>
          </a:p>
          <a:p>
            <a:r>
              <a:rPr lang="zh-CN" altLang="en-US" sz="3600" b="1" dirty="0" smtClean="0">
                <a:solidFill>
                  <a:srgbClr val="00B050"/>
                </a:solidFill>
                <a:latin typeface="Microsoft YaHei" charset="-122"/>
                <a:ea typeface="Microsoft YaHei" charset="-122"/>
                <a:cs typeface="Microsoft YaHei" charset="-122"/>
              </a:rPr>
              <a:t>重要</a:t>
            </a:r>
            <a:r>
              <a:rPr lang="zh-CN" altLang="en-US" sz="3600" b="1" dirty="0">
                <a:solidFill>
                  <a:srgbClr val="00B050"/>
                </a:solidFill>
                <a:latin typeface="Microsoft YaHei" charset="-122"/>
                <a:ea typeface="Microsoft YaHei" charset="-122"/>
                <a:cs typeface="Microsoft YaHei" charset="-122"/>
              </a:rPr>
              <a:t>的数据在越来越多的第三方中</a:t>
            </a:r>
            <a:r>
              <a:rPr lang="zh-CN" altLang="en-US" sz="3600" b="1" dirty="0" smtClean="0">
                <a:solidFill>
                  <a:srgbClr val="00B050"/>
                </a:solidFill>
                <a:latin typeface="Microsoft YaHei" charset="-122"/>
                <a:ea typeface="Microsoft YaHei" charset="-122"/>
                <a:cs typeface="Microsoft YaHei" charset="-122"/>
              </a:rPr>
              <a:t>传输</a:t>
            </a:r>
            <a:endParaRPr lang="en-US" altLang="zh-CN" sz="3600" b="1" dirty="0">
              <a:solidFill>
                <a:srgbClr val="00B050"/>
              </a:solidFill>
              <a:latin typeface="Microsoft YaHei" charset="-122"/>
              <a:ea typeface="Microsoft YaHei" charset="-122"/>
              <a:cs typeface="Microsoft YaHei" charset="-122"/>
            </a:endParaRPr>
          </a:p>
        </p:txBody>
      </p:sp>
      <p:pic>
        <p:nvPicPr>
          <p:cNvPr id="4" name="图片 3"/>
          <p:cNvPicPr/>
          <p:nvPr/>
        </p:nvPicPr>
        <p:blipFill>
          <a:blip r:embed="rId2"/>
          <a:stretch>
            <a:fillRect/>
          </a:stretch>
        </p:blipFill>
        <p:spPr>
          <a:xfrm>
            <a:off x="522104" y="2046282"/>
            <a:ext cx="4260103" cy="1800504"/>
          </a:xfrm>
          <a:prstGeom prst="rect">
            <a:avLst/>
          </a:prstGeom>
        </p:spPr>
      </p:pic>
      <p:sp>
        <p:nvSpPr>
          <p:cNvPr id="5" name="矩形 4"/>
          <p:cNvSpPr/>
          <p:nvPr/>
        </p:nvSpPr>
        <p:spPr>
          <a:xfrm>
            <a:off x="652912" y="4632452"/>
            <a:ext cx="4129295" cy="1200329"/>
          </a:xfrm>
          <a:prstGeom prst="rect">
            <a:avLst/>
          </a:prstGeom>
        </p:spPr>
        <p:txBody>
          <a:bodyPr wrap="square">
            <a:spAutoFit/>
          </a:bodyPr>
          <a:lstStyle/>
          <a:p>
            <a:pPr algn="just">
              <a:lnSpc>
                <a:spcPct val="150000"/>
              </a:lnSpc>
              <a:spcAft>
                <a:spcPts val="0"/>
              </a:spcAft>
            </a:pPr>
            <a:r>
              <a:rPr lang="en-US" altLang="zh-CN" sz="1600" kern="100" dirty="0">
                <a:latin typeface="Microsoft YaHei" charset="-122"/>
                <a:ea typeface="Microsoft YaHei" charset="-122"/>
                <a:cs typeface="Microsoft YaHei" charset="-122"/>
                <a:hlinkClick r:id="rId3"/>
              </a:rPr>
              <a:t>Gartner</a:t>
            </a:r>
            <a:r>
              <a:rPr lang="zh-CN" altLang="zh-CN" sz="1600" kern="100" dirty="0">
                <a:latin typeface="Microsoft YaHei" charset="-122"/>
                <a:ea typeface="Microsoft YaHei" charset="-122"/>
                <a:cs typeface="Microsoft YaHei" charset="-122"/>
                <a:hlinkClick r:id="rId3"/>
              </a:rPr>
              <a:t>估计</a:t>
            </a:r>
            <a:r>
              <a:rPr lang="zh-CN" altLang="zh-CN" sz="1600" kern="100" dirty="0">
                <a:latin typeface="Microsoft YaHei" charset="-122"/>
                <a:ea typeface="Microsoft YaHei" charset="-122"/>
                <a:cs typeface="Microsoft YaHei" charset="-122"/>
              </a:rPr>
              <a:t>，到</a:t>
            </a:r>
            <a:r>
              <a:rPr lang="en-US" altLang="zh-CN" sz="1600" kern="100" dirty="0">
                <a:latin typeface="Microsoft YaHei" charset="-122"/>
                <a:ea typeface="Microsoft YaHei" charset="-122"/>
                <a:cs typeface="Microsoft YaHei" charset="-122"/>
              </a:rPr>
              <a:t>2020</a:t>
            </a:r>
            <a:r>
              <a:rPr lang="zh-CN" altLang="zh-CN" sz="1600" kern="100" dirty="0">
                <a:latin typeface="Microsoft YaHei" charset="-122"/>
                <a:ea typeface="Microsoft YaHei" charset="-122"/>
                <a:cs typeface="Microsoft YaHei" charset="-122"/>
              </a:rPr>
              <a:t>年，全球财富</a:t>
            </a:r>
            <a:r>
              <a:rPr lang="en-US" altLang="zh-CN" sz="1600" kern="100" dirty="0">
                <a:latin typeface="Microsoft YaHei" charset="-122"/>
                <a:ea typeface="Microsoft YaHei" charset="-122"/>
                <a:cs typeface="Microsoft YaHei" charset="-122"/>
              </a:rPr>
              <a:t>500</a:t>
            </a:r>
            <a:r>
              <a:rPr lang="zh-CN" altLang="zh-CN" sz="1600" kern="100" dirty="0">
                <a:latin typeface="Microsoft YaHei" charset="-122"/>
                <a:ea typeface="Microsoft YaHei" charset="-122"/>
                <a:cs typeface="Microsoft YaHei" charset="-122"/>
              </a:rPr>
              <a:t>强企业中有</a:t>
            </a:r>
            <a:r>
              <a:rPr lang="en-US" altLang="zh-CN" sz="1600" kern="100" dirty="0">
                <a:latin typeface="Microsoft YaHei" charset="-122"/>
                <a:ea typeface="Microsoft YaHei" charset="-122"/>
                <a:cs typeface="Microsoft YaHei" charset="-122"/>
              </a:rPr>
              <a:t>75</a:t>
            </a:r>
            <a:r>
              <a:rPr lang="zh-CN" altLang="zh-CN" sz="1600" kern="100" dirty="0">
                <a:latin typeface="Microsoft YaHei" charset="-122"/>
                <a:ea typeface="Microsoft YaHei" charset="-122"/>
                <a:cs typeface="Microsoft YaHei" charset="-122"/>
              </a:rPr>
              <a:t>％将把供应商风险管理视为董事会层面的举措，以降低品牌和声誉风险。</a:t>
            </a:r>
            <a:endParaRPr lang="zh-CN" altLang="zh-CN" sz="1600" kern="100" dirty="0">
              <a:effectLst/>
              <a:latin typeface="Microsoft YaHei" charset="-122"/>
              <a:ea typeface="Microsoft YaHei" charset="-122"/>
              <a:cs typeface="Microsoft YaHei" charset="-122"/>
            </a:endParaRPr>
          </a:p>
        </p:txBody>
      </p:sp>
      <p:sp>
        <p:nvSpPr>
          <p:cNvPr id="6" name="矩形 5"/>
          <p:cNvSpPr/>
          <p:nvPr/>
        </p:nvSpPr>
        <p:spPr>
          <a:xfrm>
            <a:off x="4898149" y="2046282"/>
            <a:ext cx="4821095" cy="2800767"/>
          </a:xfrm>
          <a:prstGeom prst="rect">
            <a:avLst/>
          </a:prstGeom>
        </p:spPr>
        <p:txBody>
          <a:bodyPr wrap="square">
            <a:spAutoFit/>
          </a:bodyPr>
          <a:lstStyle/>
          <a:p>
            <a:r>
              <a:rPr lang="en-US" altLang="zh-CN" sz="1600" b="1" dirty="0" smtClean="0">
                <a:solidFill>
                  <a:srgbClr val="000000"/>
                </a:solidFill>
                <a:latin typeface="Microsoft YaHei" charset="-122"/>
                <a:ea typeface="Microsoft YaHei" charset="-122"/>
                <a:cs typeface="Microsoft YaHei" charset="-122"/>
              </a:rPr>
              <a:t>Supplier Activity Types </a:t>
            </a:r>
            <a:endParaRPr lang="en-US" altLang="zh-CN" sz="1600" dirty="0">
              <a:solidFill>
                <a:srgbClr val="000000"/>
              </a:solidFill>
              <a:latin typeface="Microsoft YaHei" charset="-122"/>
              <a:ea typeface="Microsoft YaHei" charset="-122"/>
              <a:cs typeface="Microsoft YaHei" charset="-122"/>
            </a:endParaRPr>
          </a:p>
          <a:p>
            <a:pPr marL="285750" indent="-285750">
              <a:buFont typeface="Arial" charset="0"/>
              <a:buChar char="•"/>
            </a:pPr>
            <a:r>
              <a:rPr lang="en-US" altLang="zh-CN" sz="1600" dirty="0">
                <a:solidFill>
                  <a:srgbClr val="000000"/>
                </a:solidFill>
                <a:latin typeface="Microsoft YaHei" charset="-122"/>
                <a:ea typeface="Microsoft YaHei" charset="-122"/>
                <a:cs typeface="Microsoft YaHei" charset="-122"/>
              </a:rPr>
              <a:t>Business Process Outsourcing </a:t>
            </a:r>
          </a:p>
          <a:p>
            <a:pPr marL="285750" indent="-285750">
              <a:buFont typeface="Arial" charset="0"/>
              <a:buChar char="•"/>
            </a:pPr>
            <a:r>
              <a:rPr lang="en-US" altLang="zh-CN" sz="1600" dirty="0">
                <a:solidFill>
                  <a:srgbClr val="000000"/>
                </a:solidFill>
                <a:latin typeface="Microsoft YaHei" charset="-122"/>
                <a:ea typeface="Microsoft YaHei" charset="-122"/>
                <a:cs typeface="Microsoft YaHei" charset="-122"/>
              </a:rPr>
              <a:t>External Data Collector </a:t>
            </a:r>
          </a:p>
          <a:p>
            <a:pPr marL="285750" indent="-285750">
              <a:buFont typeface="Arial" charset="0"/>
              <a:buChar char="•"/>
            </a:pPr>
            <a:r>
              <a:rPr lang="en-US" altLang="zh-CN" sz="1600" dirty="0">
                <a:solidFill>
                  <a:srgbClr val="000000"/>
                </a:solidFill>
                <a:latin typeface="Microsoft YaHei" charset="-122"/>
                <a:ea typeface="Microsoft YaHei" charset="-122"/>
                <a:cs typeface="Microsoft YaHei" charset="-122"/>
              </a:rPr>
              <a:t>Consulting Services </a:t>
            </a:r>
          </a:p>
          <a:p>
            <a:pPr marL="285750" indent="-285750">
              <a:buFont typeface="Arial" charset="0"/>
              <a:buChar char="•"/>
            </a:pPr>
            <a:r>
              <a:rPr lang="en-US" altLang="zh-CN" sz="1600" dirty="0">
                <a:solidFill>
                  <a:srgbClr val="000000"/>
                </a:solidFill>
                <a:latin typeface="Microsoft YaHei" charset="-122"/>
                <a:ea typeface="Microsoft YaHei" charset="-122"/>
                <a:cs typeface="Microsoft YaHei" charset="-122"/>
              </a:rPr>
              <a:t>Data Hosting </a:t>
            </a:r>
          </a:p>
          <a:p>
            <a:pPr marL="285750" indent="-285750">
              <a:buFont typeface="Arial" charset="0"/>
              <a:buChar char="•"/>
            </a:pPr>
            <a:r>
              <a:rPr lang="en-US" altLang="zh-CN" sz="1600" dirty="0">
                <a:solidFill>
                  <a:srgbClr val="000000"/>
                </a:solidFill>
                <a:latin typeface="Microsoft YaHei" charset="-122"/>
                <a:ea typeface="Microsoft YaHei" charset="-122"/>
                <a:cs typeface="Microsoft YaHei" charset="-122"/>
              </a:rPr>
              <a:t>Data Processing </a:t>
            </a:r>
          </a:p>
          <a:p>
            <a:pPr marL="285750" indent="-285750">
              <a:buFont typeface="Arial" charset="0"/>
              <a:buChar char="•"/>
            </a:pPr>
            <a:r>
              <a:rPr lang="en-US" altLang="zh-CN" sz="1600" dirty="0">
                <a:solidFill>
                  <a:srgbClr val="000000"/>
                </a:solidFill>
                <a:latin typeface="Microsoft YaHei" charset="-122"/>
                <a:ea typeface="Microsoft YaHei" charset="-122"/>
                <a:cs typeface="Microsoft YaHei" charset="-122"/>
              </a:rPr>
              <a:t>Legal Services </a:t>
            </a:r>
          </a:p>
          <a:p>
            <a:pPr marL="285750" indent="-285750">
              <a:buFont typeface="Arial" charset="0"/>
              <a:buChar char="•"/>
            </a:pPr>
            <a:r>
              <a:rPr lang="en-US" altLang="zh-CN" sz="1600" dirty="0">
                <a:solidFill>
                  <a:srgbClr val="000000"/>
                </a:solidFill>
                <a:latin typeface="Microsoft YaHei" charset="-122"/>
                <a:ea typeface="Microsoft YaHei" charset="-122"/>
                <a:cs typeface="Microsoft YaHei" charset="-122"/>
              </a:rPr>
              <a:t>Hardware or Software Support </a:t>
            </a:r>
          </a:p>
          <a:p>
            <a:pPr marL="285750" indent="-285750">
              <a:buFont typeface="Arial" charset="0"/>
              <a:buChar char="•"/>
            </a:pPr>
            <a:r>
              <a:rPr lang="en-US" altLang="zh-CN" sz="1600" dirty="0">
                <a:solidFill>
                  <a:srgbClr val="000000"/>
                </a:solidFill>
                <a:latin typeface="Microsoft YaHei" charset="-122"/>
                <a:ea typeface="Microsoft YaHei" charset="-122"/>
                <a:cs typeface="Microsoft YaHei" charset="-122"/>
              </a:rPr>
              <a:t>Commercial Software Vendor </a:t>
            </a:r>
          </a:p>
          <a:p>
            <a:pPr marL="285750" indent="-285750">
              <a:buFont typeface="Arial" charset="0"/>
              <a:buChar char="•"/>
            </a:pPr>
            <a:r>
              <a:rPr lang="en-US" altLang="zh-CN" sz="1600" dirty="0">
                <a:solidFill>
                  <a:srgbClr val="000000"/>
                </a:solidFill>
                <a:latin typeface="Microsoft YaHei" charset="-122"/>
                <a:ea typeface="Microsoft YaHei" charset="-122"/>
                <a:cs typeface="Microsoft YaHei" charset="-122"/>
              </a:rPr>
              <a:t>Software as a Service (SaaS) </a:t>
            </a:r>
          </a:p>
          <a:p>
            <a:pPr marL="285750" indent="-285750">
              <a:buFont typeface="Arial" charset="0"/>
              <a:buChar char="•"/>
            </a:pPr>
            <a:r>
              <a:rPr lang="en-US" altLang="zh-CN" sz="1600" dirty="0" smtClean="0">
                <a:solidFill>
                  <a:srgbClr val="000000"/>
                </a:solidFill>
                <a:latin typeface="Microsoft YaHei" charset="-122"/>
                <a:ea typeface="Microsoft YaHei" charset="-122"/>
                <a:cs typeface="Microsoft YaHei" charset="-122"/>
              </a:rPr>
              <a:t>Independent Software Developer (ISV)</a:t>
            </a:r>
            <a:endParaRPr lang="en-US" altLang="zh-CN" sz="1600" dirty="0">
              <a:solidFill>
                <a:srgbClr val="0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24989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304260"/>
            <a:ext cx="5170642"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smtClean="0">
                <a:solidFill>
                  <a:srgbClr val="00B050"/>
                </a:solidFill>
                <a:latin typeface="Microsoft YaHei" charset="-122"/>
                <a:ea typeface="Microsoft YaHei" charset="-122"/>
                <a:cs typeface="Microsoft YaHei" charset="-122"/>
              </a:rPr>
              <a:t>供应链</a:t>
            </a:r>
            <a:r>
              <a:rPr lang="zh-CN" altLang="en-US" sz="3600" b="1" dirty="0">
                <a:solidFill>
                  <a:srgbClr val="00B050"/>
                </a:solidFill>
                <a:latin typeface="Microsoft YaHei" charset="-122"/>
                <a:ea typeface="Microsoft YaHei" charset="-122"/>
                <a:cs typeface="Microsoft YaHei" charset="-122"/>
              </a:rPr>
              <a:t>安全风险管理</a:t>
            </a:r>
            <a:r>
              <a:rPr lang="zh-CN" altLang="en-US" sz="3600" b="1" dirty="0" smtClean="0">
                <a:solidFill>
                  <a:srgbClr val="00B050"/>
                </a:solidFill>
                <a:latin typeface="Microsoft YaHei" charset="-122"/>
                <a:ea typeface="Microsoft YaHei" charset="-122"/>
                <a:cs typeface="Microsoft YaHei" charset="-122"/>
              </a:rPr>
              <a:t>案例</a:t>
            </a:r>
            <a:endParaRPr lang="zh-CN" altLang="zh-CN" sz="3600" b="1" dirty="0">
              <a:solidFill>
                <a:srgbClr val="00B050"/>
              </a:solidFill>
              <a:latin typeface="Microsoft YaHei" charset="-122"/>
              <a:ea typeface="Microsoft YaHei" charset="-122"/>
              <a:cs typeface="Microsoft YaHei" charset="-122"/>
            </a:endParaRPr>
          </a:p>
        </p:txBody>
      </p:sp>
      <p:pic>
        <p:nvPicPr>
          <p:cNvPr id="16" name="图片 15"/>
          <p:cNvPicPr>
            <a:picLocks noChangeAspect="1"/>
          </p:cNvPicPr>
          <p:nvPr/>
        </p:nvPicPr>
        <p:blipFill>
          <a:blip r:embed="rId2"/>
          <a:stretch>
            <a:fillRect/>
          </a:stretch>
        </p:blipFill>
        <p:spPr>
          <a:xfrm>
            <a:off x="522104" y="1807147"/>
            <a:ext cx="3813935" cy="1745989"/>
          </a:xfrm>
          <a:prstGeom prst="rect">
            <a:avLst/>
          </a:prstGeom>
        </p:spPr>
      </p:pic>
      <p:grpSp>
        <p:nvGrpSpPr>
          <p:cNvPr id="17" name="组 16"/>
          <p:cNvGrpSpPr/>
          <p:nvPr/>
        </p:nvGrpSpPr>
        <p:grpSpPr>
          <a:xfrm>
            <a:off x="4845272" y="3637219"/>
            <a:ext cx="3731169" cy="1649484"/>
            <a:chOff x="6961240" y="3553136"/>
            <a:chExt cx="4571997" cy="1878428"/>
          </a:xfrm>
        </p:grpSpPr>
        <p:sp>
          <p:nvSpPr>
            <p:cNvPr id="18" name="矩形 17"/>
            <p:cNvSpPr/>
            <p:nvPr/>
          </p:nvSpPr>
          <p:spPr>
            <a:xfrm>
              <a:off x="6961240" y="3553136"/>
              <a:ext cx="1489587" cy="18784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8509819" y="4148454"/>
              <a:ext cx="1489587" cy="12831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10043650" y="4635150"/>
              <a:ext cx="1489587" cy="796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矩形 20"/>
          <p:cNvSpPr/>
          <p:nvPr/>
        </p:nvSpPr>
        <p:spPr>
          <a:xfrm>
            <a:off x="522104" y="4059203"/>
            <a:ext cx="3813935" cy="1569660"/>
          </a:xfrm>
          <a:prstGeom prst="rect">
            <a:avLst/>
          </a:prstGeom>
        </p:spPr>
        <p:txBody>
          <a:bodyPr wrap="square">
            <a:spAutoFit/>
          </a:bodyPr>
          <a:lstStyle/>
          <a:p>
            <a:pPr>
              <a:lnSpc>
                <a:spcPct val="150000"/>
              </a:lnSpc>
            </a:pPr>
            <a:r>
              <a:rPr lang="zh-CN" altLang="en-US" sz="1600" dirty="0" smtClean="0">
                <a:solidFill>
                  <a:srgbClr val="000000"/>
                </a:solidFill>
                <a:latin typeface="Microsoft YaHei" charset="-122"/>
                <a:ea typeface="Microsoft YaHei" charset="-122"/>
                <a:cs typeface="Microsoft YaHei" charset="-122"/>
              </a:rPr>
              <a:t>国内近千家供应商中触及</a:t>
            </a:r>
            <a:r>
              <a:rPr lang="en-US" altLang="zh-CN" sz="1600" dirty="0" smtClean="0">
                <a:solidFill>
                  <a:srgbClr val="000000"/>
                </a:solidFill>
                <a:latin typeface="Microsoft YaHei" charset="-122"/>
                <a:ea typeface="Microsoft YaHei" charset="-122"/>
                <a:cs typeface="Microsoft YaHei" charset="-122"/>
              </a:rPr>
              <a:t>PII</a:t>
            </a:r>
            <a:r>
              <a:rPr lang="zh-CN" altLang="en-US" sz="1600" dirty="0" smtClean="0">
                <a:solidFill>
                  <a:srgbClr val="000000"/>
                </a:solidFill>
                <a:latin typeface="Microsoft YaHei" charset="-122"/>
                <a:ea typeface="Microsoft YaHei" charset="-122"/>
                <a:cs typeface="Microsoft YaHei" charset="-122"/>
              </a:rPr>
              <a:t>的第三方供应商、分销商等就有百余家，涉及到了广告营销、电商运营、物流仓储、</a:t>
            </a:r>
            <a:r>
              <a:rPr lang="en-US" altLang="zh-CN" sz="1600" dirty="0" smtClean="0">
                <a:solidFill>
                  <a:srgbClr val="000000"/>
                </a:solidFill>
                <a:latin typeface="Microsoft YaHei" charset="-122"/>
                <a:ea typeface="Microsoft YaHei" charset="-122"/>
                <a:cs typeface="Microsoft YaHei" charset="-122"/>
              </a:rPr>
              <a:t>IT</a:t>
            </a:r>
            <a:r>
              <a:rPr lang="zh-CN" altLang="en-US" sz="1600" dirty="0" smtClean="0">
                <a:solidFill>
                  <a:srgbClr val="000000"/>
                </a:solidFill>
                <a:latin typeface="Microsoft YaHei" charset="-122"/>
                <a:ea typeface="Microsoft YaHei" charset="-122"/>
                <a:cs typeface="Microsoft YaHei" charset="-122"/>
              </a:rPr>
              <a:t>服务等多种外包服务，相关亿级</a:t>
            </a:r>
            <a:r>
              <a:rPr lang="en-US" altLang="zh-CN" sz="1600" dirty="0" smtClean="0">
                <a:solidFill>
                  <a:srgbClr val="000000"/>
                </a:solidFill>
                <a:latin typeface="Microsoft YaHei" charset="-122"/>
                <a:ea typeface="Microsoft YaHei" charset="-122"/>
                <a:cs typeface="Microsoft YaHei" charset="-122"/>
              </a:rPr>
              <a:t>PII</a:t>
            </a:r>
            <a:r>
              <a:rPr lang="zh-CN" altLang="en-US" sz="1600" dirty="0" smtClean="0">
                <a:solidFill>
                  <a:srgbClr val="000000"/>
                </a:solidFill>
                <a:latin typeface="Microsoft YaHei" charset="-122"/>
                <a:ea typeface="Microsoft YaHei" charset="-122"/>
                <a:cs typeface="Microsoft YaHei" charset="-122"/>
              </a:rPr>
              <a:t>数据。</a:t>
            </a:r>
            <a:endParaRPr lang="zh-CN" altLang="en-US" sz="1600" dirty="0">
              <a:latin typeface="Microsoft YaHei" charset="-122"/>
              <a:ea typeface="Microsoft YaHei" charset="-122"/>
              <a:cs typeface="Microsoft YaHei" charset="-122"/>
            </a:endParaRPr>
          </a:p>
        </p:txBody>
      </p:sp>
      <p:sp>
        <p:nvSpPr>
          <p:cNvPr id="22" name="矩形 21"/>
          <p:cNvSpPr/>
          <p:nvPr/>
        </p:nvSpPr>
        <p:spPr>
          <a:xfrm>
            <a:off x="4733048" y="4159979"/>
            <a:ext cx="1489586" cy="461665"/>
          </a:xfrm>
          <a:prstGeom prst="rect">
            <a:avLst/>
          </a:prstGeom>
        </p:spPr>
        <p:txBody>
          <a:bodyPr wrap="square">
            <a:spAutoFit/>
          </a:bodyPr>
          <a:lstStyle/>
          <a:p>
            <a:pPr algn="ctr">
              <a:lnSpc>
                <a:spcPct val="150000"/>
              </a:lnSpc>
            </a:pPr>
            <a:r>
              <a:rPr lang="zh-CN" altLang="en-US" sz="1600" dirty="0" smtClean="0">
                <a:latin typeface="Microsoft YaHei" charset="-122"/>
                <a:ea typeface="Microsoft YaHei" charset="-122"/>
                <a:cs typeface="Microsoft YaHei" charset="-122"/>
              </a:rPr>
              <a:t>内部</a:t>
            </a:r>
            <a:r>
              <a:rPr lang="en-US" altLang="zh-CN" sz="1600" dirty="0" smtClean="0">
                <a:latin typeface="Microsoft YaHei" charset="-122"/>
                <a:ea typeface="Microsoft YaHei" charset="-122"/>
                <a:cs typeface="Microsoft YaHei" charset="-122"/>
              </a:rPr>
              <a:t>IT</a:t>
            </a:r>
            <a:r>
              <a:rPr lang="zh-CN" altLang="en-US" sz="1600" dirty="0" smtClean="0">
                <a:latin typeface="Microsoft YaHei" charset="-122"/>
                <a:ea typeface="Microsoft YaHei" charset="-122"/>
                <a:cs typeface="Microsoft YaHei" charset="-122"/>
              </a:rPr>
              <a:t>安全</a:t>
            </a:r>
            <a:endParaRPr lang="zh-CN" altLang="en-US" sz="1600" dirty="0">
              <a:latin typeface="Microsoft YaHei" charset="-122"/>
              <a:ea typeface="Microsoft YaHei" charset="-122"/>
              <a:cs typeface="Microsoft YaHei" charset="-122"/>
            </a:endParaRPr>
          </a:p>
        </p:txBody>
      </p:sp>
      <p:sp>
        <p:nvSpPr>
          <p:cNvPr id="23" name="矩形 22"/>
          <p:cNvSpPr/>
          <p:nvPr/>
        </p:nvSpPr>
        <p:spPr>
          <a:xfrm>
            <a:off x="6003954" y="4492508"/>
            <a:ext cx="1489586" cy="461665"/>
          </a:xfrm>
          <a:prstGeom prst="rect">
            <a:avLst/>
          </a:prstGeom>
        </p:spPr>
        <p:txBody>
          <a:bodyPr wrap="square">
            <a:spAutoFit/>
          </a:bodyPr>
          <a:lstStyle/>
          <a:p>
            <a:pPr algn="ctr">
              <a:lnSpc>
                <a:spcPct val="150000"/>
              </a:lnSpc>
            </a:pPr>
            <a:r>
              <a:rPr lang="zh-CN" altLang="en-US" sz="1600" smtClean="0">
                <a:latin typeface="Microsoft YaHei" charset="-122"/>
                <a:ea typeface="Microsoft YaHei" charset="-122"/>
                <a:cs typeface="Microsoft YaHei" charset="-122"/>
              </a:rPr>
              <a:t>现场外包</a:t>
            </a:r>
            <a:endParaRPr lang="zh-CN" altLang="en-US" sz="1600" dirty="0">
              <a:latin typeface="Microsoft YaHei" charset="-122"/>
              <a:ea typeface="Microsoft YaHei" charset="-122"/>
              <a:cs typeface="Microsoft YaHei" charset="-122"/>
            </a:endParaRPr>
          </a:p>
        </p:txBody>
      </p:sp>
      <p:sp>
        <p:nvSpPr>
          <p:cNvPr id="24" name="矩形 23"/>
          <p:cNvSpPr/>
          <p:nvPr/>
        </p:nvSpPr>
        <p:spPr>
          <a:xfrm>
            <a:off x="7223828" y="4706196"/>
            <a:ext cx="1489586" cy="461665"/>
          </a:xfrm>
          <a:prstGeom prst="rect">
            <a:avLst/>
          </a:prstGeom>
        </p:spPr>
        <p:txBody>
          <a:bodyPr wrap="square">
            <a:spAutoFit/>
          </a:bodyPr>
          <a:lstStyle/>
          <a:p>
            <a:pPr algn="ctr">
              <a:lnSpc>
                <a:spcPct val="150000"/>
              </a:lnSpc>
            </a:pPr>
            <a:r>
              <a:rPr lang="zh-CN" altLang="en-US" sz="1600" dirty="0" smtClean="0">
                <a:latin typeface="Microsoft YaHei" charset="-122"/>
                <a:ea typeface="Microsoft YaHei" charset="-122"/>
                <a:cs typeface="Microsoft YaHei" charset="-122"/>
              </a:rPr>
              <a:t>第三方</a:t>
            </a:r>
            <a:endParaRPr lang="zh-CN" altLang="en-US" sz="1600" dirty="0">
              <a:latin typeface="Microsoft YaHei" charset="-122"/>
              <a:ea typeface="Microsoft YaHei" charset="-122"/>
              <a:cs typeface="Microsoft YaHei" charset="-122"/>
            </a:endParaRPr>
          </a:p>
        </p:txBody>
      </p:sp>
      <p:sp>
        <p:nvSpPr>
          <p:cNvPr id="25" name="矩形 24"/>
          <p:cNvSpPr/>
          <p:nvPr/>
        </p:nvSpPr>
        <p:spPr>
          <a:xfrm>
            <a:off x="4144468" y="2510495"/>
            <a:ext cx="4786313" cy="461665"/>
          </a:xfrm>
          <a:prstGeom prst="rect">
            <a:avLst/>
          </a:prstGeom>
        </p:spPr>
        <p:txBody>
          <a:bodyPr wrap="square">
            <a:spAutoFit/>
          </a:bodyPr>
          <a:lstStyle/>
          <a:p>
            <a:pPr algn="ctr">
              <a:lnSpc>
                <a:spcPct val="150000"/>
              </a:lnSpc>
            </a:pPr>
            <a:r>
              <a:rPr lang="en-US" altLang="zh-CN" sz="1600" dirty="0" smtClean="0">
                <a:latin typeface="Microsoft YaHei" charset="-122"/>
                <a:ea typeface="Microsoft YaHei" charset="-122"/>
                <a:cs typeface="Microsoft YaHei" charset="-122"/>
              </a:rPr>
              <a:t>CIO</a:t>
            </a:r>
            <a:r>
              <a:rPr lang="zh-CN" altLang="en-US" sz="1600" dirty="0" smtClean="0">
                <a:latin typeface="Microsoft YaHei" charset="-122"/>
                <a:ea typeface="Microsoft YaHei" charset="-122"/>
                <a:cs typeface="Microsoft YaHei" charset="-122"/>
              </a:rPr>
              <a:t>眼中的信息安全水平</a:t>
            </a:r>
            <a:endParaRPr lang="zh-CN" altLang="en-US"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900724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104" y="548813"/>
            <a:ext cx="7478966"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solidFill>
                  <a:srgbClr val="F2F2F2"/>
                </a:solidFill>
                <a:latin typeface="FZLanTingHeiS-B-GB"/>
                <a:ea typeface="FZLanTingHeiS-B-GB"/>
                <a:cs typeface="FZLanTingHeiS-B-GB"/>
                <a:sym typeface="FZLanTingHeiS-B-GB"/>
              </a:defRPr>
            </a:lvl1pPr>
          </a:lstStyle>
          <a:p>
            <a:r>
              <a:rPr lang="zh-CN" altLang="en-US" sz="3600" b="1" dirty="0" smtClean="0">
                <a:solidFill>
                  <a:srgbClr val="00B050"/>
                </a:solidFill>
                <a:latin typeface="Microsoft YaHei" charset="-122"/>
                <a:ea typeface="Microsoft YaHei" charset="-122"/>
                <a:cs typeface="Microsoft YaHei" charset="-122"/>
              </a:rPr>
              <a:t>客观</a:t>
            </a:r>
            <a:r>
              <a:rPr lang="zh-CN" altLang="en-US" sz="3600" b="1" dirty="0">
                <a:solidFill>
                  <a:srgbClr val="00B050"/>
                </a:solidFill>
                <a:latin typeface="Microsoft YaHei" charset="-122"/>
                <a:ea typeface="Microsoft YaHei" charset="-122"/>
                <a:cs typeface="Microsoft YaHei" charset="-122"/>
              </a:rPr>
              <a:t>、持续、</a:t>
            </a:r>
            <a:r>
              <a:rPr lang="zh-CN" altLang="en-US" sz="3600" b="1">
                <a:solidFill>
                  <a:srgbClr val="00B050"/>
                </a:solidFill>
                <a:latin typeface="Microsoft YaHei" charset="-122"/>
                <a:ea typeface="Microsoft YaHei" charset="-122"/>
                <a:cs typeface="Microsoft YaHei" charset="-122"/>
              </a:rPr>
              <a:t>定量</a:t>
            </a:r>
            <a:r>
              <a:rPr lang="zh-CN" altLang="en-US" sz="3600" b="1" smtClean="0">
                <a:solidFill>
                  <a:srgbClr val="00B050"/>
                </a:solidFill>
                <a:latin typeface="Microsoft YaHei" charset="-122"/>
                <a:ea typeface="Microsoft YaHei" charset="-122"/>
                <a:cs typeface="Microsoft YaHei" charset="-122"/>
              </a:rPr>
              <a:t>的供应商安全评价</a:t>
            </a:r>
            <a:endParaRPr lang="zh-CN" altLang="zh-CN" sz="3600" b="1" dirty="0">
              <a:solidFill>
                <a:srgbClr val="00B050"/>
              </a:solidFill>
              <a:latin typeface="Microsoft YaHei" charset="-122"/>
              <a:ea typeface="Microsoft YaHei" charset="-122"/>
              <a:cs typeface="Microsoft YaHei" charset="-122"/>
            </a:endParaRPr>
          </a:p>
        </p:txBody>
      </p:sp>
      <p:pic>
        <p:nvPicPr>
          <p:cNvPr id="13" name="图片 12"/>
          <p:cNvPicPr>
            <a:picLocks noChangeAspect="1"/>
          </p:cNvPicPr>
          <p:nvPr/>
        </p:nvPicPr>
        <p:blipFill>
          <a:blip r:embed="rId2"/>
          <a:stretch>
            <a:fillRect/>
          </a:stretch>
        </p:blipFill>
        <p:spPr>
          <a:xfrm>
            <a:off x="487693" y="2046056"/>
            <a:ext cx="4366045" cy="2950310"/>
          </a:xfrm>
          <a:prstGeom prst="rect">
            <a:avLst/>
          </a:prstGeom>
        </p:spPr>
      </p:pic>
      <p:grpSp>
        <p:nvGrpSpPr>
          <p:cNvPr id="14" name="组 13"/>
          <p:cNvGrpSpPr/>
          <p:nvPr/>
        </p:nvGrpSpPr>
        <p:grpSpPr>
          <a:xfrm>
            <a:off x="5204572" y="1891862"/>
            <a:ext cx="3737222" cy="3525229"/>
            <a:chOff x="7150170" y="1170554"/>
            <a:chExt cx="4565943" cy="4306941"/>
          </a:xfrm>
        </p:grpSpPr>
        <p:pic>
          <p:nvPicPr>
            <p:cNvPr id="15" name="图片 14"/>
            <p:cNvPicPr>
              <a:picLocks noChangeAspect="1"/>
            </p:cNvPicPr>
            <p:nvPr/>
          </p:nvPicPr>
          <p:blipFill>
            <a:blip r:embed="rId3"/>
            <a:stretch>
              <a:fillRect/>
            </a:stretch>
          </p:blipFill>
          <p:spPr>
            <a:xfrm>
              <a:off x="8403969" y="3058861"/>
              <a:ext cx="1889242" cy="1313023"/>
            </a:xfrm>
            <a:prstGeom prst="rect">
              <a:avLst/>
            </a:prstGeom>
          </p:spPr>
        </p:pic>
        <p:sp>
          <p:nvSpPr>
            <p:cNvPr id="26" name="同心圆 25"/>
            <p:cNvSpPr/>
            <p:nvPr/>
          </p:nvSpPr>
          <p:spPr>
            <a:xfrm>
              <a:off x="8357317" y="2313250"/>
              <a:ext cx="720000" cy="720000"/>
            </a:xfrm>
            <a:prstGeom prst="donut">
              <a:avLst>
                <a:gd name="adj" fmla="val 10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schemeClr val="tx1"/>
                </a:solidFill>
              </a:endParaRPr>
            </a:p>
          </p:txBody>
        </p:sp>
        <p:sp>
          <p:nvSpPr>
            <p:cNvPr id="27" name="同心圆 26"/>
            <p:cNvSpPr/>
            <p:nvPr/>
          </p:nvSpPr>
          <p:spPr>
            <a:xfrm>
              <a:off x="9573211" y="2290161"/>
              <a:ext cx="720000" cy="720000"/>
            </a:xfrm>
            <a:prstGeom prst="donut">
              <a:avLst>
                <a:gd name="adj" fmla="val 1051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smtClean="0">
                  <a:solidFill>
                    <a:srgbClr val="FFC000"/>
                  </a:solidFill>
                </a:rPr>
                <a:t>485</a:t>
              </a:r>
              <a:endParaRPr kumimoji="1" lang="zh-CN" altLang="en-US" sz="1200" dirty="0">
                <a:solidFill>
                  <a:srgbClr val="FFC000"/>
                </a:solidFill>
              </a:endParaRPr>
            </a:p>
          </p:txBody>
        </p:sp>
        <p:sp>
          <p:nvSpPr>
            <p:cNvPr id="28" name="同心圆 27"/>
            <p:cNvSpPr/>
            <p:nvPr/>
          </p:nvSpPr>
          <p:spPr>
            <a:xfrm>
              <a:off x="10419968" y="3341902"/>
              <a:ext cx="720000" cy="720000"/>
            </a:xfrm>
            <a:prstGeom prst="donut">
              <a:avLst>
                <a:gd name="adj" fmla="val 10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schemeClr val="tx1"/>
                </a:solidFill>
              </a:endParaRPr>
            </a:p>
          </p:txBody>
        </p:sp>
        <p:sp>
          <p:nvSpPr>
            <p:cNvPr id="29" name="同心圆 28"/>
            <p:cNvSpPr/>
            <p:nvPr/>
          </p:nvSpPr>
          <p:spPr>
            <a:xfrm>
              <a:off x="9699968" y="4397495"/>
              <a:ext cx="720000" cy="720000"/>
            </a:xfrm>
            <a:prstGeom prst="donut">
              <a:avLst>
                <a:gd name="adj" fmla="val 10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schemeClr val="tx1"/>
                </a:solidFill>
              </a:endParaRPr>
            </a:p>
          </p:txBody>
        </p:sp>
        <p:sp>
          <p:nvSpPr>
            <p:cNvPr id="30" name="同心圆 29"/>
            <p:cNvSpPr/>
            <p:nvPr/>
          </p:nvSpPr>
          <p:spPr>
            <a:xfrm>
              <a:off x="8357317" y="4371884"/>
              <a:ext cx="720000" cy="720000"/>
            </a:xfrm>
            <a:prstGeom prst="donut">
              <a:avLst>
                <a:gd name="adj" fmla="val 10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schemeClr val="tx1"/>
                </a:solidFill>
              </a:endParaRPr>
            </a:p>
          </p:txBody>
        </p:sp>
        <p:sp>
          <p:nvSpPr>
            <p:cNvPr id="31" name="同心圆 30"/>
            <p:cNvSpPr/>
            <p:nvPr/>
          </p:nvSpPr>
          <p:spPr>
            <a:xfrm>
              <a:off x="7440590" y="3355372"/>
              <a:ext cx="720000" cy="720000"/>
            </a:xfrm>
            <a:prstGeom prst="donut">
              <a:avLst>
                <a:gd name="adj" fmla="val 10517"/>
              </a:avLst>
            </a:prstGeom>
            <a:solidFill>
              <a:srgbClr val="F05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smtClean="0">
                  <a:solidFill>
                    <a:srgbClr val="F05C42"/>
                  </a:solidFill>
                </a:rPr>
                <a:t>190</a:t>
              </a:r>
              <a:endParaRPr kumimoji="1" lang="zh-CN" altLang="en-US" sz="1100" dirty="0">
                <a:solidFill>
                  <a:srgbClr val="F05C42"/>
                </a:solidFill>
              </a:endParaRPr>
            </a:p>
          </p:txBody>
        </p:sp>
        <p:sp>
          <p:nvSpPr>
            <p:cNvPr id="32" name="同心圆 31"/>
            <p:cNvSpPr/>
            <p:nvPr/>
          </p:nvSpPr>
          <p:spPr>
            <a:xfrm>
              <a:off x="7150170" y="1615097"/>
              <a:ext cx="720000" cy="720000"/>
            </a:xfrm>
            <a:prstGeom prst="donut">
              <a:avLst>
                <a:gd name="adj" fmla="val 10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schemeClr val="tx1"/>
                </a:solidFill>
              </a:endParaRPr>
            </a:p>
          </p:txBody>
        </p:sp>
        <p:sp>
          <p:nvSpPr>
            <p:cNvPr id="33" name="同心圆 32"/>
            <p:cNvSpPr/>
            <p:nvPr/>
          </p:nvSpPr>
          <p:spPr>
            <a:xfrm>
              <a:off x="8254561" y="1170554"/>
              <a:ext cx="720000" cy="720000"/>
            </a:xfrm>
            <a:prstGeom prst="donut">
              <a:avLst>
                <a:gd name="adj" fmla="val 1051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smtClean="0">
                  <a:solidFill>
                    <a:srgbClr val="FFC000"/>
                  </a:solidFill>
                </a:rPr>
                <a:t>517</a:t>
              </a:r>
              <a:endParaRPr kumimoji="1" lang="zh-CN" altLang="en-US" sz="1200" dirty="0">
                <a:solidFill>
                  <a:srgbClr val="FFC000"/>
                </a:solidFill>
              </a:endParaRPr>
            </a:p>
          </p:txBody>
        </p:sp>
        <p:sp>
          <p:nvSpPr>
            <p:cNvPr id="34" name="同心圆 33"/>
            <p:cNvSpPr/>
            <p:nvPr/>
          </p:nvSpPr>
          <p:spPr>
            <a:xfrm>
              <a:off x="10996113" y="4757495"/>
              <a:ext cx="720000" cy="720000"/>
            </a:xfrm>
            <a:prstGeom prst="donut">
              <a:avLst>
                <a:gd name="adj" fmla="val 10517"/>
              </a:avLst>
            </a:prstGeom>
            <a:solidFill>
              <a:srgbClr val="F05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smtClean="0">
                  <a:solidFill>
                    <a:srgbClr val="F05C42"/>
                  </a:solidFill>
                </a:rPr>
                <a:t>237</a:t>
              </a:r>
              <a:endParaRPr kumimoji="1" lang="zh-CN" altLang="en-US" sz="1200" dirty="0">
                <a:solidFill>
                  <a:srgbClr val="F05C42"/>
                </a:solidFill>
              </a:endParaRPr>
            </a:p>
          </p:txBody>
        </p:sp>
        <p:cxnSp>
          <p:nvCxnSpPr>
            <p:cNvPr id="35" name="直线连接符 34"/>
            <p:cNvCxnSpPr/>
            <p:nvPr/>
          </p:nvCxnSpPr>
          <p:spPr>
            <a:xfrm>
              <a:off x="8614561" y="1939254"/>
              <a:ext cx="26102" cy="320636"/>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符 35"/>
            <p:cNvCxnSpPr/>
            <p:nvPr/>
          </p:nvCxnSpPr>
          <p:spPr>
            <a:xfrm>
              <a:off x="7800590" y="2211190"/>
              <a:ext cx="514646" cy="2818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线连接符 36"/>
            <p:cNvCxnSpPr/>
            <p:nvPr/>
          </p:nvCxnSpPr>
          <p:spPr>
            <a:xfrm>
              <a:off x="8939988" y="3033250"/>
              <a:ext cx="196569" cy="308652"/>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7"/>
            <p:cNvCxnSpPr/>
            <p:nvPr/>
          </p:nvCxnSpPr>
          <p:spPr>
            <a:xfrm>
              <a:off x="8160590" y="3715372"/>
              <a:ext cx="622651" cy="3787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p:nvPr/>
          </p:nvCxnSpPr>
          <p:spPr>
            <a:xfrm flipV="1">
              <a:off x="8939988" y="4061902"/>
              <a:ext cx="137329" cy="335593"/>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flipH="1" flipV="1">
              <a:off x="9626023" y="3907576"/>
              <a:ext cx="307188" cy="48991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p:nvCxnSpPr>
          <p:spPr>
            <a:xfrm flipH="1" flipV="1">
              <a:off x="9779617" y="3677496"/>
              <a:ext cx="513594" cy="3787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符 41"/>
            <p:cNvCxnSpPr/>
            <p:nvPr/>
          </p:nvCxnSpPr>
          <p:spPr>
            <a:xfrm flipV="1">
              <a:off x="9573211" y="3033250"/>
              <a:ext cx="206407" cy="322122"/>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符 42"/>
            <p:cNvCxnSpPr/>
            <p:nvPr/>
          </p:nvCxnSpPr>
          <p:spPr>
            <a:xfrm>
              <a:off x="10459491" y="4892945"/>
              <a:ext cx="464478" cy="120055"/>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4358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封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及模块">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正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287</TotalTime>
  <Words>608</Words>
  <Application>Microsoft Macintosh PowerPoint</Application>
  <PresentationFormat>全屏显示(4:3)</PresentationFormat>
  <Paragraphs>54</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18</vt:i4>
      </vt:variant>
    </vt:vector>
  </HeadingPairs>
  <TitlesOfParts>
    <vt:vector size="29" baseType="lpstr">
      <vt:lpstr>DengXian</vt:lpstr>
      <vt:lpstr>FZLanTingHeiS-B-GB</vt:lpstr>
      <vt:lpstr>FZLanTingHeiS-EL-GB</vt:lpstr>
      <vt:lpstr>Microsoft YaHei</vt:lpstr>
      <vt:lpstr>Microsoft YaHei Light</vt:lpstr>
      <vt:lpstr>Times New Roman</vt:lpstr>
      <vt:lpstr>微软雅黑</vt:lpstr>
      <vt:lpstr>Arial</vt:lpstr>
      <vt:lpstr>封面</vt:lpstr>
      <vt:lpstr>目录及模块</vt:lpstr>
      <vt:lpstr>正文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33</cp:revision>
  <dcterms:created xsi:type="dcterms:W3CDTF">2018-11-26T09:05:37Z</dcterms:created>
  <dcterms:modified xsi:type="dcterms:W3CDTF">2019-01-16T12:54:14Z</dcterms:modified>
</cp:coreProperties>
</file>